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8"/>
    <p:restoredTop sz="94653"/>
  </p:normalViewPr>
  <p:slideViewPr>
    <p:cSldViewPr>
      <p:cViewPr varScale="1">
        <p:scale>
          <a:sx n="73" d="100"/>
          <a:sy n="73" d="100"/>
        </p:scale>
        <p:origin x="189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D64D7-168C-D24C-8A77-7CF4C744298A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EF4A9-F4F9-A04A-A711-08702DDB3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352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EF4A9-F4F9-A04A-A711-08702DDB305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220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6350"/>
            <a:ext cx="7547609" cy="10679430"/>
          </a:xfrm>
          <a:custGeom>
            <a:avLst/>
            <a:gdLst/>
            <a:ahLst/>
            <a:cxnLst/>
            <a:rect l="l" t="t" r="r" b="b"/>
            <a:pathLst>
              <a:path w="7547609" h="10679430">
                <a:moveTo>
                  <a:pt x="7547292" y="0"/>
                </a:moveTo>
                <a:lnTo>
                  <a:pt x="0" y="0"/>
                </a:lnTo>
                <a:lnTo>
                  <a:pt x="0" y="10679303"/>
                </a:lnTo>
                <a:lnTo>
                  <a:pt x="7547292" y="10679303"/>
                </a:lnTo>
                <a:lnTo>
                  <a:pt x="7547292" y="0"/>
                </a:lnTo>
                <a:close/>
              </a:path>
            </a:pathLst>
          </a:custGeom>
          <a:solidFill>
            <a:srgbClr val="A99E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843" y="259184"/>
            <a:ext cx="3353435" cy="1590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0" i="0">
                <a:solidFill>
                  <a:srgbClr val="39190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300" y="10331561"/>
            <a:ext cx="467995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028974" y="10331561"/>
            <a:ext cx="252729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93959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stephanie@soneva.com" TargetMode="External"/><Relationship Id="rId13" Type="http://schemas.openxmlformats.org/officeDocument/2006/relationships/hyperlink" Target="mailto:aparna@soneva.com" TargetMode="External"/><Relationship Id="rId18" Type="http://schemas.openxmlformats.org/officeDocument/2006/relationships/image" Target="../media/image13.jpg"/><Relationship Id="rId3" Type="http://schemas.openxmlformats.org/officeDocument/2006/relationships/hyperlink" Target="mailto:laurent@soneva.com" TargetMode="External"/><Relationship Id="rId7" Type="http://schemas.openxmlformats.org/officeDocument/2006/relationships/hyperlink" Target="mailto:elaine@soneva.com" TargetMode="External"/><Relationship Id="rId12" Type="http://schemas.openxmlformats.org/officeDocument/2006/relationships/hyperlink" Target="mailto:alan@soneva.com" TargetMode="External"/><Relationship Id="rId17" Type="http://schemas.openxmlformats.org/officeDocument/2006/relationships/hyperlink" Target="mailto:aisha@soneva.com" TargetMode="External"/><Relationship Id="rId2" Type="http://schemas.openxmlformats.org/officeDocument/2006/relationships/hyperlink" Target="mailto:reservations@soneva.com" TargetMode="External"/><Relationship Id="rId16" Type="http://schemas.openxmlformats.org/officeDocument/2006/relationships/hyperlink" Target="mailto:anet@soneva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tesswillcox@soneva.com" TargetMode="External"/><Relationship Id="rId11" Type="http://schemas.openxmlformats.org/officeDocument/2006/relationships/hyperlink" Target="mailto:fernanda@soneva.com" TargetMode="External"/><Relationship Id="rId5" Type="http://schemas.openxmlformats.org/officeDocument/2006/relationships/hyperlink" Target="mailto:aimee@soneva.com" TargetMode="External"/><Relationship Id="rId15" Type="http://schemas.openxmlformats.org/officeDocument/2006/relationships/hyperlink" Target="mailto:sales-russia@soneva.com" TargetMode="External"/><Relationship Id="rId10" Type="http://schemas.openxmlformats.org/officeDocument/2006/relationships/hyperlink" Target="mailto:yoshie@soneva.com" TargetMode="External"/><Relationship Id="rId4" Type="http://schemas.openxmlformats.org/officeDocument/2006/relationships/hyperlink" Target="mailto:media@soneva.com" TargetMode="External"/><Relationship Id="rId9" Type="http://schemas.openxmlformats.org/officeDocument/2006/relationships/hyperlink" Target="mailto:alfonso@soneva.com" TargetMode="External"/><Relationship Id="rId14" Type="http://schemas.openxmlformats.org/officeDocument/2006/relationships/hyperlink" Target="mailto:salma@soneva.co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9" Type="http://schemas.openxmlformats.org/officeDocument/2006/relationships/image" Target="../media/image52.png"/><Relationship Id="rId21" Type="http://schemas.openxmlformats.org/officeDocument/2006/relationships/image" Target="../media/image34.png"/><Relationship Id="rId34" Type="http://schemas.openxmlformats.org/officeDocument/2006/relationships/image" Target="../media/image47.png"/><Relationship Id="rId42" Type="http://schemas.openxmlformats.org/officeDocument/2006/relationships/image" Target="../media/image55.png"/><Relationship Id="rId47" Type="http://schemas.openxmlformats.org/officeDocument/2006/relationships/image" Target="../media/image60.png"/><Relationship Id="rId50" Type="http://schemas.openxmlformats.org/officeDocument/2006/relationships/image" Target="../media/image63.png"/><Relationship Id="rId55" Type="http://schemas.openxmlformats.org/officeDocument/2006/relationships/image" Target="../media/image68.png"/><Relationship Id="rId63" Type="http://schemas.openxmlformats.org/officeDocument/2006/relationships/image" Target="../media/image7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9" Type="http://schemas.openxmlformats.org/officeDocument/2006/relationships/image" Target="../media/image42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32" Type="http://schemas.openxmlformats.org/officeDocument/2006/relationships/image" Target="../media/image45.png"/><Relationship Id="rId37" Type="http://schemas.openxmlformats.org/officeDocument/2006/relationships/image" Target="../media/image50.png"/><Relationship Id="rId40" Type="http://schemas.openxmlformats.org/officeDocument/2006/relationships/image" Target="../media/image53.png"/><Relationship Id="rId45" Type="http://schemas.openxmlformats.org/officeDocument/2006/relationships/image" Target="../media/image58.png"/><Relationship Id="rId53" Type="http://schemas.openxmlformats.org/officeDocument/2006/relationships/image" Target="../media/image66.png"/><Relationship Id="rId58" Type="http://schemas.openxmlformats.org/officeDocument/2006/relationships/image" Target="../media/image71.png"/><Relationship Id="rId5" Type="http://schemas.openxmlformats.org/officeDocument/2006/relationships/image" Target="../media/image18.png"/><Relationship Id="rId61" Type="http://schemas.openxmlformats.org/officeDocument/2006/relationships/image" Target="../media/image74.png"/><Relationship Id="rId19" Type="http://schemas.openxmlformats.org/officeDocument/2006/relationships/image" Target="../media/image3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Relationship Id="rId35" Type="http://schemas.openxmlformats.org/officeDocument/2006/relationships/image" Target="../media/image48.png"/><Relationship Id="rId43" Type="http://schemas.openxmlformats.org/officeDocument/2006/relationships/image" Target="../media/image56.png"/><Relationship Id="rId48" Type="http://schemas.openxmlformats.org/officeDocument/2006/relationships/image" Target="../media/image61.png"/><Relationship Id="rId56" Type="http://schemas.openxmlformats.org/officeDocument/2006/relationships/image" Target="../media/image69.png"/><Relationship Id="rId8" Type="http://schemas.openxmlformats.org/officeDocument/2006/relationships/image" Target="../media/image21.png"/><Relationship Id="rId51" Type="http://schemas.openxmlformats.org/officeDocument/2006/relationships/image" Target="../media/image64.png"/><Relationship Id="rId3" Type="http://schemas.openxmlformats.org/officeDocument/2006/relationships/image" Target="../media/image16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38" Type="http://schemas.openxmlformats.org/officeDocument/2006/relationships/image" Target="../media/image51.png"/><Relationship Id="rId46" Type="http://schemas.openxmlformats.org/officeDocument/2006/relationships/image" Target="../media/image59.png"/><Relationship Id="rId59" Type="http://schemas.openxmlformats.org/officeDocument/2006/relationships/image" Target="../media/image72.png"/><Relationship Id="rId20" Type="http://schemas.openxmlformats.org/officeDocument/2006/relationships/image" Target="../media/image33.png"/><Relationship Id="rId41" Type="http://schemas.openxmlformats.org/officeDocument/2006/relationships/image" Target="../media/image54.png"/><Relationship Id="rId54" Type="http://schemas.openxmlformats.org/officeDocument/2006/relationships/image" Target="../media/image67.png"/><Relationship Id="rId6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36" Type="http://schemas.openxmlformats.org/officeDocument/2006/relationships/image" Target="../media/image49.png"/><Relationship Id="rId49" Type="http://schemas.openxmlformats.org/officeDocument/2006/relationships/image" Target="../media/image62.png"/><Relationship Id="rId57" Type="http://schemas.openxmlformats.org/officeDocument/2006/relationships/image" Target="../media/image70.png"/><Relationship Id="rId10" Type="http://schemas.openxmlformats.org/officeDocument/2006/relationships/image" Target="../media/image23.png"/><Relationship Id="rId31" Type="http://schemas.openxmlformats.org/officeDocument/2006/relationships/image" Target="../media/image44.png"/><Relationship Id="rId44" Type="http://schemas.openxmlformats.org/officeDocument/2006/relationships/image" Target="../media/image57.png"/><Relationship Id="rId52" Type="http://schemas.openxmlformats.org/officeDocument/2006/relationships/image" Target="../media/image65.png"/><Relationship Id="rId60" Type="http://schemas.openxmlformats.org/officeDocument/2006/relationships/image" Target="../media/image7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793701-37BC-D282-E7F5-DBCC7D353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2" y="288041"/>
            <a:ext cx="7189595" cy="101173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300" y="5346700"/>
            <a:ext cx="4950750" cy="1592744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35255" marR="5080" indent="-123189">
              <a:lnSpc>
                <a:spcPts val="5600"/>
              </a:lnSpc>
              <a:spcBef>
                <a:spcPts val="1220"/>
              </a:spcBef>
            </a:pPr>
            <a:r>
              <a:rPr lang="ru-RU" sz="5600" spc="-114" dirty="0">
                <a:solidFill>
                  <a:srgbClr val="39190C"/>
                </a:solidFill>
                <a:latin typeface="Tahoma"/>
                <a:cs typeface="Tahoma"/>
              </a:rPr>
              <a:t>На горизонте мечты</a:t>
            </a:r>
            <a:endParaRPr sz="56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5104" y="7362223"/>
            <a:ext cx="6256346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0">
              <a:lnSpc>
                <a:spcPct val="100000"/>
              </a:lnSpc>
              <a:spcBef>
                <a:spcPts val="100"/>
              </a:spcBef>
            </a:pPr>
            <a:r>
              <a:rPr lang="ru-RU" sz="1600" spc="65" dirty="0">
                <a:solidFill>
                  <a:srgbClr val="939598"/>
                </a:solidFill>
                <a:latin typeface="Trebuchet MS"/>
                <a:cs typeface="Trebuchet MS"/>
              </a:rPr>
              <a:t>Есть места, которые ничего от вас не требуют. </a:t>
            </a:r>
          </a:p>
          <a:p>
            <a:pPr marL="12700" marR="5080" indent="6350">
              <a:lnSpc>
                <a:spcPct val="100000"/>
              </a:lnSpc>
              <a:spcBef>
                <a:spcPts val="100"/>
              </a:spcBef>
            </a:pPr>
            <a:r>
              <a:rPr lang="en" sz="1600" spc="65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600" spc="65" dirty="0">
                <a:solidFill>
                  <a:srgbClr val="939598"/>
                </a:solidFill>
                <a:latin typeface="Trebuchet MS"/>
                <a:cs typeface="Trebuchet MS"/>
              </a:rPr>
              <a:t> Secret — </a:t>
            </a:r>
            <a:r>
              <a:rPr lang="ru-RU" sz="1600" spc="65" dirty="0">
                <a:solidFill>
                  <a:srgbClr val="939598"/>
                </a:solidFill>
                <a:latin typeface="Trebuchet MS"/>
                <a:cs typeface="Trebuchet MS"/>
              </a:rPr>
              <a:t>одно из них. Единственный курорт на атолле </a:t>
            </a:r>
            <a:r>
              <a:rPr lang="ru-RU" sz="1600" spc="65" dirty="0" err="1">
                <a:solidFill>
                  <a:srgbClr val="939598"/>
                </a:solidFill>
                <a:latin typeface="Trebuchet MS"/>
                <a:cs typeface="Trebuchet MS"/>
              </a:rPr>
              <a:t>Макунуду</a:t>
            </a:r>
            <a:r>
              <a:rPr lang="ru-RU" sz="1600" spc="65" dirty="0">
                <a:solidFill>
                  <a:srgbClr val="939598"/>
                </a:solidFill>
                <a:latin typeface="Trebuchet MS"/>
                <a:cs typeface="Trebuchet MS"/>
              </a:rPr>
              <a:t> расположился между океаном, небом и нетронутой природой. Здесь каждое впечатление — только для вас, а внешний мир замирает там, где вы его оставили. И будет ждать, пока вы не решите вернуться..</a:t>
            </a:r>
          </a:p>
        </p:txBody>
      </p:sp>
      <p:pic>
        <p:nvPicPr>
          <p:cNvPr id="4" name="object 4" descr="A small house on stilts with a dock in front of it.  Description generated by AI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5990" y="288010"/>
            <a:ext cx="2826004" cy="40109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81167" y="254982"/>
            <a:ext cx="850265" cy="2743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939598"/>
                </a:solidFill>
                <a:latin typeface="Trebuchet MS"/>
                <a:cs typeface="Trebuchet MS"/>
              </a:rPr>
              <a:t>Makunudhoo</a:t>
            </a:r>
            <a:r>
              <a:rPr sz="800" spc="-1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939598"/>
                </a:solidFill>
                <a:latin typeface="Trebuchet MS"/>
                <a:cs typeface="Trebuchet MS"/>
              </a:rPr>
              <a:t>Atoll,</a:t>
            </a:r>
            <a:r>
              <a:rPr sz="800" spc="-10" dirty="0">
                <a:solidFill>
                  <a:srgbClr val="939598"/>
                </a:solidFill>
                <a:latin typeface="Trebuchet MS"/>
                <a:cs typeface="Trebuchet MS"/>
              </a:rPr>
              <a:t> Maldives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8739" y="3999783"/>
            <a:ext cx="3772740" cy="14337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31F20"/>
                </a:solidFill>
                <a:latin typeface="Trebuchet MS"/>
                <a:cs typeface="Trebuchet MS"/>
              </a:rPr>
              <a:t>Путешествие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40"/>
              </a:spcBef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55 минут на гидросамолёте</a:t>
            </a:r>
            <a:b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от Международного аэропорта Мале</a:t>
            </a:r>
          </a:p>
          <a:p>
            <a:pPr marL="18415">
              <a:lnSpc>
                <a:spcPct val="100000"/>
              </a:lnSpc>
              <a:spcBef>
                <a:spcPts val="890"/>
              </a:spcBef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25 минут на гидросамолёте</a:t>
            </a:r>
            <a:b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от Международного аэропорта </a:t>
            </a:r>
            <a:r>
              <a:rPr lang="ru-RU" sz="1400" dirty="0" err="1">
                <a:solidFill>
                  <a:srgbClr val="939598"/>
                </a:solidFill>
                <a:latin typeface="Trebuchet MS"/>
                <a:cs typeface="Trebuchet MS"/>
              </a:rPr>
              <a:t>Маафару</a:t>
            </a:r>
            <a:endParaRPr lang="ru-RU" sz="1400" dirty="0">
              <a:solidFill>
                <a:srgbClr val="939598"/>
              </a:solidFill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8342" y="5609122"/>
            <a:ext cx="2617211" cy="44101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1590" marR="5080" indent="-9525">
              <a:lnSpc>
                <a:spcPct val="104200"/>
              </a:lnSpc>
              <a:spcBef>
                <a:spcPts val="60"/>
              </a:spcBef>
            </a:pPr>
            <a:r>
              <a:rPr lang="ru-RU" sz="1400" spc="55" dirty="0">
                <a:solidFill>
                  <a:srgbClr val="939598"/>
                </a:solidFill>
                <a:latin typeface="Trebuchet MS"/>
                <a:cs typeface="Trebuchet MS"/>
              </a:rPr>
              <a:t>40 минут на гидросамолёте</a:t>
            </a:r>
            <a:br>
              <a:rPr lang="ru-RU" sz="1400" spc="55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spc="55" dirty="0">
                <a:solidFill>
                  <a:srgbClr val="939598"/>
                </a:solidFill>
                <a:latin typeface="Trebuchet MS"/>
                <a:cs typeface="Trebuchet MS"/>
              </a:rPr>
              <a:t>от </a:t>
            </a:r>
            <a:r>
              <a:rPr lang="en" sz="1400" spc="55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400" spc="5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en" sz="1400" spc="55" dirty="0" err="1">
                <a:solidFill>
                  <a:srgbClr val="939598"/>
                </a:solidFill>
                <a:latin typeface="Trebuchet MS"/>
                <a:cs typeface="Trebuchet MS"/>
              </a:rPr>
              <a:t>Fushi</a:t>
            </a:r>
            <a:endParaRPr lang="en" sz="1400" spc="55" dirty="0">
              <a:solidFill>
                <a:srgbClr val="939598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8342" y="6272045"/>
            <a:ext cx="2587381" cy="44101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5240" marR="5080" indent="-3175">
              <a:lnSpc>
                <a:spcPct val="104200"/>
              </a:lnSpc>
              <a:spcBef>
                <a:spcPts val="60"/>
              </a:spcBef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25 минут на гидросамолёте</a:t>
            </a:r>
            <a:b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</a:b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от </a:t>
            </a:r>
            <a:r>
              <a:rPr lang="en" sz="14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400" dirty="0">
                <a:solidFill>
                  <a:srgbClr val="939598"/>
                </a:solidFill>
                <a:latin typeface="Trebuchet MS"/>
                <a:cs typeface="Trebuchet MS"/>
              </a:rPr>
              <a:t> Jani</a:t>
            </a: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41843" y="259184"/>
            <a:ext cx="4899794" cy="874598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98120" marR="5080" indent="-123189">
              <a:lnSpc>
                <a:spcPts val="5600"/>
              </a:lnSpc>
              <a:spcBef>
                <a:spcPts val="1220"/>
              </a:spcBef>
            </a:pPr>
            <a:r>
              <a:rPr lang="ru-RU" spc="-25" dirty="0"/>
              <a:t>Как добраться</a:t>
            </a:r>
            <a:endParaRPr spc="-290" dirty="0"/>
          </a:p>
        </p:txBody>
      </p:sp>
      <p:pic>
        <p:nvPicPr>
          <p:cNvPr id="6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4731" y="6964590"/>
            <a:ext cx="4647041" cy="3060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378237" y="3037308"/>
            <a:ext cx="795020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60350" marR="5080" indent="-248285">
              <a:lnSpc>
                <a:spcPts val="1110"/>
              </a:lnSpc>
              <a:spcBef>
                <a:spcPts val="315"/>
              </a:spcBef>
            </a:pPr>
            <a:r>
              <a:rPr sz="1100" spc="-30" dirty="0">
                <a:solidFill>
                  <a:srgbClr val="6D2B17"/>
                </a:solidFill>
                <a:latin typeface="Tahoma"/>
                <a:cs typeface="Tahoma"/>
              </a:rPr>
              <a:t>Makunudhoo </a:t>
            </a:r>
            <a:r>
              <a:rPr sz="1100" spc="-10" dirty="0">
                <a:solidFill>
                  <a:srgbClr val="6D2B17"/>
                </a:solidFill>
                <a:latin typeface="Tahoma"/>
                <a:cs typeface="Tahoma"/>
              </a:rPr>
              <a:t>Atoll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9884" y="2920730"/>
            <a:ext cx="421640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73025" marR="5080" indent="-60960">
              <a:lnSpc>
                <a:spcPts val="1110"/>
              </a:lnSpc>
              <a:spcBef>
                <a:spcPts val="315"/>
              </a:spcBef>
            </a:pPr>
            <a:r>
              <a:rPr sz="1100" spc="-25" dirty="0">
                <a:solidFill>
                  <a:srgbClr val="A99E81"/>
                </a:solidFill>
                <a:latin typeface="Tahoma"/>
                <a:cs typeface="Tahoma"/>
              </a:rPr>
              <a:t>Noonu </a:t>
            </a:r>
            <a:r>
              <a:rPr sz="1100" spc="-10" dirty="0">
                <a:solidFill>
                  <a:srgbClr val="A99E81"/>
                </a:solidFill>
                <a:latin typeface="Tahoma"/>
                <a:cs typeface="Tahoma"/>
              </a:rPr>
              <a:t>Atoll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6362" y="3715095"/>
            <a:ext cx="295275" cy="3352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 indent="34290">
              <a:lnSpc>
                <a:spcPts val="1110"/>
              </a:lnSpc>
              <a:spcBef>
                <a:spcPts val="315"/>
              </a:spcBef>
            </a:pPr>
            <a:r>
              <a:rPr sz="1100" spc="-25" dirty="0">
                <a:solidFill>
                  <a:srgbClr val="A99E81"/>
                </a:solidFill>
                <a:latin typeface="Tahoma"/>
                <a:cs typeface="Tahoma"/>
              </a:rPr>
              <a:t>Baa </a:t>
            </a:r>
            <a:r>
              <a:rPr sz="1100" spc="-10" dirty="0">
                <a:solidFill>
                  <a:srgbClr val="A99E81"/>
                </a:solidFill>
                <a:latin typeface="Tahoma"/>
                <a:cs typeface="Tahoma"/>
              </a:rPr>
              <a:t>Atoll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57710" y="4245691"/>
            <a:ext cx="1020635" cy="114947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343461" y="6006413"/>
            <a:ext cx="581025" cy="645795"/>
          </a:xfrm>
          <a:custGeom>
            <a:avLst/>
            <a:gdLst/>
            <a:ahLst/>
            <a:cxnLst/>
            <a:rect l="l" t="t" r="r" b="b"/>
            <a:pathLst>
              <a:path w="581025" h="645795">
                <a:moveTo>
                  <a:pt x="409803" y="147853"/>
                </a:moveTo>
                <a:lnTo>
                  <a:pt x="387794" y="109461"/>
                </a:lnTo>
                <a:lnTo>
                  <a:pt x="371830" y="86550"/>
                </a:lnTo>
                <a:lnTo>
                  <a:pt x="357009" y="63868"/>
                </a:lnTo>
                <a:lnTo>
                  <a:pt x="338924" y="45326"/>
                </a:lnTo>
                <a:lnTo>
                  <a:pt x="313169" y="34785"/>
                </a:lnTo>
                <a:lnTo>
                  <a:pt x="308711" y="34417"/>
                </a:lnTo>
                <a:lnTo>
                  <a:pt x="305079" y="34417"/>
                </a:lnTo>
                <a:lnTo>
                  <a:pt x="291007" y="37172"/>
                </a:lnTo>
                <a:lnTo>
                  <a:pt x="283768" y="37172"/>
                </a:lnTo>
                <a:lnTo>
                  <a:pt x="280352" y="36753"/>
                </a:lnTo>
                <a:lnTo>
                  <a:pt x="276491" y="35623"/>
                </a:lnTo>
                <a:lnTo>
                  <a:pt x="262051" y="29387"/>
                </a:lnTo>
                <a:lnTo>
                  <a:pt x="234924" y="12331"/>
                </a:lnTo>
                <a:lnTo>
                  <a:pt x="220700" y="5537"/>
                </a:lnTo>
                <a:lnTo>
                  <a:pt x="211683" y="2933"/>
                </a:lnTo>
                <a:lnTo>
                  <a:pt x="202272" y="1219"/>
                </a:lnTo>
                <a:lnTo>
                  <a:pt x="192532" y="279"/>
                </a:lnTo>
                <a:lnTo>
                  <a:pt x="182549" y="0"/>
                </a:lnTo>
                <a:lnTo>
                  <a:pt x="164312" y="736"/>
                </a:lnTo>
                <a:lnTo>
                  <a:pt x="145999" y="2489"/>
                </a:lnTo>
                <a:lnTo>
                  <a:pt x="128054" y="4546"/>
                </a:lnTo>
                <a:lnTo>
                  <a:pt x="110947" y="6248"/>
                </a:lnTo>
                <a:lnTo>
                  <a:pt x="57937" y="26162"/>
                </a:lnTo>
                <a:lnTo>
                  <a:pt x="21056" y="71488"/>
                </a:lnTo>
                <a:lnTo>
                  <a:pt x="0" y="128219"/>
                </a:lnTo>
                <a:lnTo>
                  <a:pt x="965" y="159512"/>
                </a:lnTo>
                <a:lnTo>
                  <a:pt x="14312" y="184048"/>
                </a:lnTo>
                <a:lnTo>
                  <a:pt x="25615" y="190106"/>
                </a:lnTo>
                <a:lnTo>
                  <a:pt x="36614" y="191897"/>
                </a:lnTo>
                <a:lnTo>
                  <a:pt x="46456" y="195465"/>
                </a:lnTo>
                <a:lnTo>
                  <a:pt x="54254" y="206883"/>
                </a:lnTo>
                <a:lnTo>
                  <a:pt x="55499" y="222415"/>
                </a:lnTo>
                <a:lnTo>
                  <a:pt x="48221" y="232244"/>
                </a:lnTo>
                <a:lnTo>
                  <a:pt x="38341" y="241223"/>
                </a:lnTo>
                <a:lnTo>
                  <a:pt x="31762" y="254228"/>
                </a:lnTo>
                <a:lnTo>
                  <a:pt x="53047" y="299847"/>
                </a:lnTo>
                <a:lnTo>
                  <a:pt x="94615" y="329793"/>
                </a:lnTo>
                <a:lnTo>
                  <a:pt x="109258" y="332955"/>
                </a:lnTo>
                <a:lnTo>
                  <a:pt x="115506" y="332955"/>
                </a:lnTo>
                <a:lnTo>
                  <a:pt x="133819" y="329679"/>
                </a:lnTo>
                <a:lnTo>
                  <a:pt x="148920" y="320903"/>
                </a:lnTo>
                <a:lnTo>
                  <a:pt x="162242" y="308140"/>
                </a:lnTo>
                <a:lnTo>
                  <a:pt x="175272" y="292950"/>
                </a:lnTo>
                <a:lnTo>
                  <a:pt x="203415" y="271932"/>
                </a:lnTo>
                <a:lnTo>
                  <a:pt x="236245" y="261200"/>
                </a:lnTo>
                <a:lnTo>
                  <a:pt x="270179" y="251129"/>
                </a:lnTo>
                <a:lnTo>
                  <a:pt x="301650" y="232143"/>
                </a:lnTo>
                <a:lnTo>
                  <a:pt x="324396" y="216801"/>
                </a:lnTo>
                <a:lnTo>
                  <a:pt x="354723" y="200266"/>
                </a:lnTo>
                <a:lnTo>
                  <a:pt x="384530" y="182079"/>
                </a:lnTo>
                <a:lnTo>
                  <a:pt x="405726" y="161798"/>
                </a:lnTo>
                <a:lnTo>
                  <a:pt x="409752" y="155752"/>
                </a:lnTo>
                <a:lnTo>
                  <a:pt x="409803" y="147853"/>
                </a:lnTo>
                <a:close/>
              </a:path>
              <a:path w="581025" h="645795">
                <a:moveTo>
                  <a:pt x="580707" y="357124"/>
                </a:moveTo>
                <a:lnTo>
                  <a:pt x="580339" y="339864"/>
                </a:lnTo>
                <a:lnTo>
                  <a:pt x="559460" y="332790"/>
                </a:lnTo>
                <a:lnTo>
                  <a:pt x="552869" y="333057"/>
                </a:lnTo>
                <a:lnTo>
                  <a:pt x="508977" y="350634"/>
                </a:lnTo>
                <a:lnTo>
                  <a:pt x="472300" y="385559"/>
                </a:lnTo>
                <a:lnTo>
                  <a:pt x="436765" y="422198"/>
                </a:lnTo>
                <a:lnTo>
                  <a:pt x="396341" y="444957"/>
                </a:lnTo>
                <a:lnTo>
                  <a:pt x="345719" y="458317"/>
                </a:lnTo>
                <a:lnTo>
                  <a:pt x="305803" y="477888"/>
                </a:lnTo>
                <a:lnTo>
                  <a:pt x="282460" y="511098"/>
                </a:lnTo>
                <a:lnTo>
                  <a:pt x="281584" y="565315"/>
                </a:lnTo>
                <a:lnTo>
                  <a:pt x="284518" y="581558"/>
                </a:lnTo>
                <a:lnTo>
                  <a:pt x="314058" y="610412"/>
                </a:lnTo>
                <a:lnTo>
                  <a:pt x="327177" y="612406"/>
                </a:lnTo>
                <a:lnTo>
                  <a:pt x="341795" y="616712"/>
                </a:lnTo>
                <a:lnTo>
                  <a:pt x="351993" y="623849"/>
                </a:lnTo>
                <a:lnTo>
                  <a:pt x="361772" y="633349"/>
                </a:lnTo>
                <a:lnTo>
                  <a:pt x="372122" y="641667"/>
                </a:lnTo>
                <a:lnTo>
                  <a:pt x="384048" y="645236"/>
                </a:lnTo>
                <a:lnTo>
                  <a:pt x="386803" y="645096"/>
                </a:lnTo>
                <a:lnTo>
                  <a:pt x="402958" y="640676"/>
                </a:lnTo>
                <a:lnTo>
                  <a:pt x="414388" y="634822"/>
                </a:lnTo>
                <a:lnTo>
                  <a:pt x="423341" y="626973"/>
                </a:lnTo>
                <a:lnTo>
                  <a:pt x="437337" y="607720"/>
                </a:lnTo>
                <a:lnTo>
                  <a:pt x="444144" y="601776"/>
                </a:lnTo>
                <a:lnTo>
                  <a:pt x="451091" y="598563"/>
                </a:lnTo>
                <a:lnTo>
                  <a:pt x="458177" y="597611"/>
                </a:lnTo>
                <a:lnTo>
                  <a:pt x="464527" y="598233"/>
                </a:lnTo>
                <a:lnTo>
                  <a:pt x="470966" y="599884"/>
                </a:lnTo>
                <a:lnTo>
                  <a:pt x="477494" y="602208"/>
                </a:lnTo>
                <a:lnTo>
                  <a:pt x="490778" y="607542"/>
                </a:lnTo>
                <a:lnTo>
                  <a:pt x="497522" y="609866"/>
                </a:lnTo>
                <a:lnTo>
                  <a:pt x="504342" y="611517"/>
                </a:lnTo>
                <a:lnTo>
                  <a:pt x="511213" y="612140"/>
                </a:lnTo>
                <a:lnTo>
                  <a:pt x="517652" y="612140"/>
                </a:lnTo>
                <a:lnTo>
                  <a:pt x="524167" y="610362"/>
                </a:lnTo>
                <a:lnTo>
                  <a:pt x="530733" y="605548"/>
                </a:lnTo>
                <a:lnTo>
                  <a:pt x="545719" y="583120"/>
                </a:lnTo>
                <a:lnTo>
                  <a:pt x="545630" y="555955"/>
                </a:lnTo>
                <a:lnTo>
                  <a:pt x="539661" y="527735"/>
                </a:lnTo>
                <a:lnTo>
                  <a:pt x="537044" y="502208"/>
                </a:lnTo>
                <a:lnTo>
                  <a:pt x="542810" y="476465"/>
                </a:lnTo>
                <a:lnTo>
                  <a:pt x="542709" y="454964"/>
                </a:lnTo>
                <a:lnTo>
                  <a:pt x="543725" y="435698"/>
                </a:lnTo>
                <a:lnTo>
                  <a:pt x="547865" y="417271"/>
                </a:lnTo>
                <a:lnTo>
                  <a:pt x="557085" y="398322"/>
                </a:lnTo>
                <a:lnTo>
                  <a:pt x="569861" y="378599"/>
                </a:lnTo>
                <a:lnTo>
                  <a:pt x="580707" y="357124"/>
                </a:lnTo>
                <a:close/>
              </a:path>
            </a:pathLst>
          </a:custGeom>
          <a:solidFill>
            <a:srgbClr val="A99E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51424" y="5334685"/>
            <a:ext cx="213995" cy="575310"/>
          </a:xfrm>
          <a:custGeom>
            <a:avLst/>
            <a:gdLst/>
            <a:ahLst/>
            <a:cxnLst/>
            <a:rect l="l" t="t" r="r" b="b"/>
            <a:pathLst>
              <a:path w="213995" h="575310">
                <a:moveTo>
                  <a:pt x="203022" y="396367"/>
                </a:moveTo>
                <a:lnTo>
                  <a:pt x="191350" y="330581"/>
                </a:lnTo>
                <a:lnTo>
                  <a:pt x="151765" y="292887"/>
                </a:lnTo>
                <a:lnTo>
                  <a:pt x="131419" y="291084"/>
                </a:lnTo>
                <a:lnTo>
                  <a:pt x="109347" y="292633"/>
                </a:lnTo>
                <a:lnTo>
                  <a:pt x="66725" y="302602"/>
                </a:lnTo>
                <a:lnTo>
                  <a:pt x="24879" y="339623"/>
                </a:lnTo>
                <a:lnTo>
                  <a:pt x="19227" y="357098"/>
                </a:lnTo>
                <a:lnTo>
                  <a:pt x="19519" y="370624"/>
                </a:lnTo>
                <a:lnTo>
                  <a:pt x="23622" y="377469"/>
                </a:lnTo>
                <a:lnTo>
                  <a:pt x="29908" y="383362"/>
                </a:lnTo>
                <a:lnTo>
                  <a:pt x="36766" y="394068"/>
                </a:lnTo>
                <a:lnTo>
                  <a:pt x="39941" y="404964"/>
                </a:lnTo>
                <a:lnTo>
                  <a:pt x="40424" y="415518"/>
                </a:lnTo>
                <a:lnTo>
                  <a:pt x="39306" y="426072"/>
                </a:lnTo>
                <a:lnTo>
                  <a:pt x="37693" y="436994"/>
                </a:lnTo>
                <a:lnTo>
                  <a:pt x="35140" y="473900"/>
                </a:lnTo>
                <a:lnTo>
                  <a:pt x="38239" y="518337"/>
                </a:lnTo>
                <a:lnTo>
                  <a:pt x="51523" y="556552"/>
                </a:lnTo>
                <a:lnTo>
                  <a:pt x="79540" y="574776"/>
                </a:lnTo>
                <a:lnTo>
                  <a:pt x="85102" y="575195"/>
                </a:lnTo>
                <a:lnTo>
                  <a:pt x="87693" y="575195"/>
                </a:lnTo>
                <a:lnTo>
                  <a:pt x="131038" y="551522"/>
                </a:lnTo>
                <a:lnTo>
                  <a:pt x="140843" y="528408"/>
                </a:lnTo>
                <a:lnTo>
                  <a:pt x="144526" y="522338"/>
                </a:lnTo>
                <a:lnTo>
                  <a:pt x="151968" y="516343"/>
                </a:lnTo>
                <a:lnTo>
                  <a:pt x="167703" y="509041"/>
                </a:lnTo>
                <a:lnTo>
                  <a:pt x="175577" y="503262"/>
                </a:lnTo>
                <a:lnTo>
                  <a:pt x="192239" y="475081"/>
                </a:lnTo>
                <a:lnTo>
                  <a:pt x="201155" y="436664"/>
                </a:lnTo>
                <a:lnTo>
                  <a:pt x="203022" y="396367"/>
                </a:lnTo>
                <a:close/>
              </a:path>
              <a:path w="213995" h="575310">
                <a:moveTo>
                  <a:pt x="213385" y="118097"/>
                </a:moveTo>
                <a:lnTo>
                  <a:pt x="199161" y="81368"/>
                </a:lnTo>
                <a:lnTo>
                  <a:pt x="175577" y="55753"/>
                </a:lnTo>
                <a:lnTo>
                  <a:pt x="144157" y="40093"/>
                </a:lnTo>
                <a:lnTo>
                  <a:pt x="139687" y="36118"/>
                </a:lnTo>
                <a:lnTo>
                  <a:pt x="111645" y="7467"/>
                </a:lnTo>
                <a:lnTo>
                  <a:pt x="84861" y="0"/>
                </a:lnTo>
                <a:lnTo>
                  <a:pt x="70637" y="1739"/>
                </a:lnTo>
                <a:lnTo>
                  <a:pt x="55867" y="6731"/>
                </a:lnTo>
                <a:lnTo>
                  <a:pt x="40576" y="14732"/>
                </a:lnTo>
                <a:lnTo>
                  <a:pt x="24752" y="25438"/>
                </a:lnTo>
                <a:lnTo>
                  <a:pt x="0" y="55410"/>
                </a:lnTo>
                <a:lnTo>
                  <a:pt x="6223" y="80149"/>
                </a:lnTo>
                <a:lnTo>
                  <a:pt x="27952" y="103492"/>
                </a:lnTo>
                <a:lnTo>
                  <a:pt x="49657" y="129247"/>
                </a:lnTo>
                <a:lnTo>
                  <a:pt x="55841" y="161213"/>
                </a:lnTo>
                <a:lnTo>
                  <a:pt x="48056" y="184073"/>
                </a:lnTo>
                <a:lnTo>
                  <a:pt x="40779" y="196557"/>
                </a:lnTo>
                <a:lnTo>
                  <a:pt x="40830" y="208026"/>
                </a:lnTo>
                <a:lnTo>
                  <a:pt x="55003" y="227812"/>
                </a:lnTo>
                <a:lnTo>
                  <a:pt x="73977" y="253606"/>
                </a:lnTo>
                <a:lnTo>
                  <a:pt x="85242" y="264160"/>
                </a:lnTo>
                <a:lnTo>
                  <a:pt x="99237" y="268452"/>
                </a:lnTo>
                <a:lnTo>
                  <a:pt x="102501" y="268452"/>
                </a:lnTo>
                <a:lnTo>
                  <a:pt x="130429" y="242379"/>
                </a:lnTo>
                <a:lnTo>
                  <a:pt x="132207" y="226771"/>
                </a:lnTo>
                <a:lnTo>
                  <a:pt x="135407" y="211226"/>
                </a:lnTo>
                <a:lnTo>
                  <a:pt x="145326" y="194818"/>
                </a:lnTo>
                <a:lnTo>
                  <a:pt x="157149" y="189026"/>
                </a:lnTo>
                <a:lnTo>
                  <a:pt x="171577" y="186855"/>
                </a:lnTo>
                <a:lnTo>
                  <a:pt x="189293" y="181343"/>
                </a:lnTo>
                <a:lnTo>
                  <a:pt x="212140" y="155054"/>
                </a:lnTo>
                <a:lnTo>
                  <a:pt x="213385" y="118097"/>
                </a:lnTo>
                <a:close/>
              </a:path>
            </a:pathLst>
          </a:custGeom>
          <a:solidFill>
            <a:srgbClr val="A99E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5024141" y="2130003"/>
            <a:ext cx="1031875" cy="3207385"/>
            <a:chOff x="5024141" y="2130003"/>
            <a:chExt cx="1031875" cy="3207385"/>
          </a:xfrm>
        </p:grpSpPr>
        <p:sp>
          <p:nvSpPr>
            <p:cNvPr id="14" name="object 14"/>
            <p:cNvSpPr/>
            <p:nvPr/>
          </p:nvSpPr>
          <p:spPr>
            <a:xfrm>
              <a:off x="5667978" y="5034683"/>
              <a:ext cx="387985" cy="302895"/>
            </a:xfrm>
            <a:custGeom>
              <a:avLst/>
              <a:gdLst/>
              <a:ahLst/>
              <a:cxnLst/>
              <a:rect l="l" t="t" r="r" b="b"/>
              <a:pathLst>
                <a:path w="387985" h="302895">
                  <a:moveTo>
                    <a:pt x="119162" y="0"/>
                  </a:moveTo>
                  <a:lnTo>
                    <a:pt x="59804" y="28301"/>
                  </a:lnTo>
                  <a:lnTo>
                    <a:pt x="33878" y="61960"/>
                  </a:lnTo>
                  <a:lnTo>
                    <a:pt x="12157" y="98632"/>
                  </a:lnTo>
                  <a:lnTo>
                    <a:pt x="0" y="143636"/>
                  </a:lnTo>
                  <a:lnTo>
                    <a:pt x="3920" y="151825"/>
                  </a:lnTo>
                  <a:lnTo>
                    <a:pt x="12411" y="157189"/>
                  </a:lnTo>
                  <a:lnTo>
                    <a:pt x="25372" y="162953"/>
                  </a:lnTo>
                  <a:lnTo>
                    <a:pt x="42754" y="172628"/>
                  </a:lnTo>
                  <a:lnTo>
                    <a:pt x="52854" y="182478"/>
                  </a:lnTo>
                  <a:lnTo>
                    <a:pt x="59807" y="195002"/>
                  </a:lnTo>
                  <a:lnTo>
                    <a:pt x="67752" y="212699"/>
                  </a:lnTo>
                  <a:lnTo>
                    <a:pt x="79648" y="236234"/>
                  </a:lnTo>
                  <a:lnTo>
                    <a:pt x="112969" y="282179"/>
                  </a:lnTo>
                  <a:lnTo>
                    <a:pt x="150061" y="302577"/>
                  </a:lnTo>
                  <a:lnTo>
                    <a:pt x="157109" y="302577"/>
                  </a:lnTo>
                  <a:lnTo>
                    <a:pt x="177035" y="298451"/>
                  </a:lnTo>
                  <a:lnTo>
                    <a:pt x="195584" y="289080"/>
                  </a:lnTo>
                  <a:lnTo>
                    <a:pt x="214867" y="278970"/>
                  </a:lnTo>
                  <a:lnTo>
                    <a:pt x="236992" y="272630"/>
                  </a:lnTo>
                  <a:lnTo>
                    <a:pt x="259311" y="270225"/>
                  </a:lnTo>
                  <a:lnTo>
                    <a:pt x="281931" y="268424"/>
                  </a:lnTo>
                  <a:lnTo>
                    <a:pt x="304619" y="267294"/>
                  </a:lnTo>
                  <a:lnTo>
                    <a:pt x="329461" y="266903"/>
                  </a:lnTo>
                  <a:lnTo>
                    <a:pt x="359478" y="263910"/>
                  </a:lnTo>
                  <a:lnTo>
                    <a:pt x="376718" y="253426"/>
                  </a:lnTo>
                  <a:lnTo>
                    <a:pt x="384889" y="233197"/>
                  </a:lnTo>
                  <a:lnTo>
                    <a:pt x="387703" y="200964"/>
                  </a:lnTo>
                  <a:lnTo>
                    <a:pt x="387734" y="182666"/>
                  </a:lnTo>
                  <a:lnTo>
                    <a:pt x="385000" y="165798"/>
                  </a:lnTo>
                  <a:lnTo>
                    <a:pt x="377114" y="153426"/>
                  </a:lnTo>
                  <a:lnTo>
                    <a:pt x="361694" y="148615"/>
                  </a:lnTo>
                  <a:lnTo>
                    <a:pt x="358481" y="148615"/>
                  </a:lnTo>
                  <a:lnTo>
                    <a:pt x="323694" y="169111"/>
                  </a:lnTo>
                  <a:lnTo>
                    <a:pt x="312834" y="182304"/>
                  </a:lnTo>
                  <a:lnTo>
                    <a:pt x="300404" y="193547"/>
                  </a:lnTo>
                  <a:lnTo>
                    <a:pt x="291866" y="198350"/>
                  </a:lnTo>
                  <a:lnTo>
                    <a:pt x="283546" y="201572"/>
                  </a:lnTo>
                  <a:lnTo>
                    <a:pt x="275409" y="203383"/>
                  </a:lnTo>
                  <a:lnTo>
                    <a:pt x="267422" y="203949"/>
                  </a:lnTo>
                  <a:lnTo>
                    <a:pt x="254873" y="202692"/>
                  </a:lnTo>
                  <a:lnTo>
                    <a:pt x="217561" y="189369"/>
                  </a:lnTo>
                  <a:lnTo>
                    <a:pt x="193304" y="157200"/>
                  </a:lnTo>
                  <a:lnTo>
                    <a:pt x="192352" y="149504"/>
                  </a:lnTo>
                  <a:lnTo>
                    <a:pt x="189216" y="132708"/>
                  </a:lnTo>
                  <a:lnTo>
                    <a:pt x="183198" y="119873"/>
                  </a:lnTo>
                  <a:lnTo>
                    <a:pt x="176157" y="107493"/>
                  </a:lnTo>
                  <a:lnTo>
                    <a:pt x="169949" y="92062"/>
                  </a:lnTo>
                  <a:lnTo>
                    <a:pt x="169954" y="73810"/>
                  </a:lnTo>
                  <a:lnTo>
                    <a:pt x="177987" y="60110"/>
                  </a:lnTo>
                  <a:lnTo>
                    <a:pt x="187503" y="47479"/>
                  </a:lnTo>
                  <a:lnTo>
                    <a:pt x="191958" y="32435"/>
                  </a:lnTo>
                  <a:lnTo>
                    <a:pt x="185011" y="18146"/>
                  </a:lnTo>
                  <a:lnTo>
                    <a:pt x="167614" y="8021"/>
                  </a:lnTo>
                  <a:lnTo>
                    <a:pt x="144190" y="1994"/>
                  </a:lnTo>
                  <a:lnTo>
                    <a:pt x="119162" y="0"/>
                  </a:lnTo>
                  <a:close/>
                </a:path>
              </a:pathLst>
            </a:custGeom>
            <a:solidFill>
              <a:srgbClr val="A99E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4141" y="2130003"/>
              <a:ext cx="994837" cy="3101691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5725503" y="5383999"/>
            <a:ext cx="238125" cy="449580"/>
          </a:xfrm>
          <a:custGeom>
            <a:avLst/>
            <a:gdLst/>
            <a:ahLst/>
            <a:cxnLst/>
            <a:rect l="l" t="t" r="r" b="b"/>
            <a:pathLst>
              <a:path w="238125" h="449579">
                <a:moveTo>
                  <a:pt x="98336" y="24853"/>
                </a:moveTo>
                <a:lnTo>
                  <a:pt x="72402" y="0"/>
                </a:lnTo>
                <a:lnTo>
                  <a:pt x="69037" y="0"/>
                </a:lnTo>
                <a:lnTo>
                  <a:pt x="57010" y="1358"/>
                </a:lnTo>
                <a:lnTo>
                  <a:pt x="46380" y="5511"/>
                </a:lnTo>
                <a:lnTo>
                  <a:pt x="38468" y="12496"/>
                </a:lnTo>
                <a:lnTo>
                  <a:pt x="34620" y="22390"/>
                </a:lnTo>
                <a:lnTo>
                  <a:pt x="37769" y="33337"/>
                </a:lnTo>
                <a:lnTo>
                  <a:pt x="48056" y="42011"/>
                </a:lnTo>
                <a:lnTo>
                  <a:pt x="62484" y="47701"/>
                </a:lnTo>
                <a:lnTo>
                  <a:pt x="78016" y="49758"/>
                </a:lnTo>
                <a:lnTo>
                  <a:pt x="86512" y="49758"/>
                </a:lnTo>
                <a:lnTo>
                  <a:pt x="94107" y="47701"/>
                </a:lnTo>
                <a:lnTo>
                  <a:pt x="98336" y="43027"/>
                </a:lnTo>
                <a:lnTo>
                  <a:pt x="98336" y="24853"/>
                </a:lnTo>
                <a:close/>
              </a:path>
              <a:path w="238125" h="449579">
                <a:moveTo>
                  <a:pt x="238099" y="179057"/>
                </a:moveTo>
                <a:lnTo>
                  <a:pt x="227507" y="138582"/>
                </a:lnTo>
                <a:lnTo>
                  <a:pt x="193281" y="125933"/>
                </a:lnTo>
                <a:lnTo>
                  <a:pt x="165849" y="126415"/>
                </a:lnTo>
                <a:lnTo>
                  <a:pt x="159131" y="125958"/>
                </a:lnTo>
                <a:lnTo>
                  <a:pt x="152793" y="124104"/>
                </a:lnTo>
                <a:lnTo>
                  <a:pt x="141630" y="118427"/>
                </a:lnTo>
                <a:lnTo>
                  <a:pt x="133146" y="110388"/>
                </a:lnTo>
                <a:lnTo>
                  <a:pt x="125044" y="101968"/>
                </a:lnTo>
                <a:lnTo>
                  <a:pt x="115036" y="95135"/>
                </a:lnTo>
                <a:lnTo>
                  <a:pt x="108381" y="92049"/>
                </a:lnTo>
                <a:lnTo>
                  <a:pt x="99250" y="91135"/>
                </a:lnTo>
                <a:lnTo>
                  <a:pt x="90017" y="91135"/>
                </a:lnTo>
                <a:lnTo>
                  <a:pt x="81483" y="91135"/>
                </a:lnTo>
                <a:lnTo>
                  <a:pt x="41808" y="97688"/>
                </a:lnTo>
                <a:lnTo>
                  <a:pt x="20091" y="152730"/>
                </a:lnTo>
                <a:lnTo>
                  <a:pt x="16675" y="193128"/>
                </a:lnTo>
                <a:lnTo>
                  <a:pt x="9118" y="232308"/>
                </a:lnTo>
                <a:lnTo>
                  <a:pt x="2019" y="271424"/>
                </a:lnTo>
                <a:lnTo>
                  <a:pt x="0" y="311607"/>
                </a:lnTo>
                <a:lnTo>
                  <a:pt x="1422" y="336677"/>
                </a:lnTo>
                <a:lnTo>
                  <a:pt x="5651" y="388315"/>
                </a:lnTo>
                <a:lnTo>
                  <a:pt x="10617" y="428548"/>
                </a:lnTo>
                <a:lnTo>
                  <a:pt x="46329" y="449478"/>
                </a:lnTo>
                <a:lnTo>
                  <a:pt x="50355" y="449478"/>
                </a:lnTo>
                <a:lnTo>
                  <a:pt x="97332" y="411391"/>
                </a:lnTo>
                <a:lnTo>
                  <a:pt x="105194" y="382701"/>
                </a:lnTo>
                <a:lnTo>
                  <a:pt x="114960" y="356908"/>
                </a:lnTo>
                <a:lnTo>
                  <a:pt x="134658" y="341884"/>
                </a:lnTo>
                <a:lnTo>
                  <a:pt x="138595" y="340868"/>
                </a:lnTo>
                <a:lnTo>
                  <a:pt x="141947" y="340474"/>
                </a:lnTo>
                <a:lnTo>
                  <a:pt x="149542" y="340474"/>
                </a:lnTo>
                <a:lnTo>
                  <a:pt x="159359" y="343395"/>
                </a:lnTo>
                <a:lnTo>
                  <a:pt x="162001" y="344373"/>
                </a:lnTo>
                <a:lnTo>
                  <a:pt x="169621" y="344373"/>
                </a:lnTo>
                <a:lnTo>
                  <a:pt x="199110" y="305638"/>
                </a:lnTo>
                <a:lnTo>
                  <a:pt x="206692" y="278841"/>
                </a:lnTo>
                <a:lnTo>
                  <a:pt x="212432" y="261670"/>
                </a:lnTo>
                <a:lnTo>
                  <a:pt x="222478" y="237248"/>
                </a:lnTo>
                <a:lnTo>
                  <a:pt x="232448" y="208483"/>
                </a:lnTo>
                <a:lnTo>
                  <a:pt x="238099" y="179057"/>
                </a:lnTo>
                <a:close/>
              </a:path>
            </a:pathLst>
          </a:custGeom>
          <a:solidFill>
            <a:srgbClr val="A99E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21640" y="2245016"/>
            <a:ext cx="298450" cy="142875"/>
          </a:xfrm>
          <a:custGeom>
            <a:avLst/>
            <a:gdLst/>
            <a:ahLst/>
            <a:cxnLst/>
            <a:rect l="l" t="t" r="r" b="b"/>
            <a:pathLst>
              <a:path w="298450" h="142875">
                <a:moveTo>
                  <a:pt x="31419" y="635"/>
                </a:moveTo>
                <a:lnTo>
                  <a:pt x="31102" y="0"/>
                </a:lnTo>
                <a:lnTo>
                  <a:pt x="20942" y="0"/>
                </a:lnTo>
                <a:lnTo>
                  <a:pt x="20637" y="635"/>
                </a:lnTo>
                <a:lnTo>
                  <a:pt x="21742" y="7467"/>
                </a:lnTo>
                <a:lnTo>
                  <a:pt x="22059" y="11747"/>
                </a:lnTo>
                <a:lnTo>
                  <a:pt x="22059" y="80835"/>
                </a:lnTo>
                <a:lnTo>
                  <a:pt x="21031" y="101460"/>
                </a:lnTo>
                <a:lnTo>
                  <a:pt x="17462" y="116916"/>
                </a:lnTo>
                <a:lnTo>
                  <a:pt x="10680" y="129425"/>
                </a:lnTo>
                <a:lnTo>
                  <a:pt x="0" y="141198"/>
                </a:lnTo>
                <a:lnTo>
                  <a:pt x="952" y="142468"/>
                </a:lnTo>
                <a:lnTo>
                  <a:pt x="16611" y="128257"/>
                </a:lnTo>
                <a:lnTo>
                  <a:pt x="25361" y="113957"/>
                </a:lnTo>
                <a:lnTo>
                  <a:pt x="29171" y="96329"/>
                </a:lnTo>
                <a:lnTo>
                  <a:pt x="29997" y="72110"/>
                </a:lnTo>
                <a:lnTo>
                  <a:pt x="29997" y="11747"/>
                </a:lnTo>
                <a:lnTo>
                  <a:pt x="30314" y="7467"/>
                </a:lnTo>
                <a:lnTo>
                  <a:pt x="31419" y="635"/>
                </a:lnTo>
                <a:close/>
              </a:path>
              <a:path w="298450" h="142875">
                <a:moveTo>
                  <a:pt x="151726" y="113779"/>
                </a:moveTo>
                <a:lnTo>
                  <a:pt x="134480" y="79768"/>
                </a:lnTo>
                <a:lnTo>
                  <a:pt x="132486" y="75399"/>
                </a:lnTo>
                <a:lnTo>
                  <a:pt x="123253" y="55143"/>
                </a:lnTo>
                <a:lnTo>
                  <a:pt x="123253" y="72910"/>
                </a:lnTo>
                <a:lnTo>
                  <a:pt x="121627" y="75399"/>
                </a:lnTo>
                <a:lnTo>
                  <a:pt x="72263" y="75399"/>
                </a:lnTo>
                <a:lnTo>
                  <a:pt x="98031" y="19088"/>
                </a:lnTo>
                <a:lnTo>
                  <a:pt x="98742" y="19088"/>
                </a:lnTo>
                <a:lnTo>
                  <a:pt x="123253" y="72910"/>
                </a:lnTo>
                <a:lnTo>
                  <a:pt x="123253" y="55143"/>
                </a:lnTo>
                <a:lnTo>
                  <a:pt x="106819" y="19088"/>
                </a:lnTo>
                <a:lnTo>
                  <a:pt x="105206" y="15557"/>
                </a:lnTo>
                <a:lnTo>
                  <a:pt x="98348" y="203"/>
                </a:lnTo>
                <a:lnTo>
                  <a:pt x="98094" y="0"/>
                </a:lnTo>
                <a:lnTo>
                  <a:pt x="87947" y="0"/>
                </a:lnTo>
                <a:lnTo>
                  <a:pt x="87744" y="203"/>
                </a:lnTo>
                <a:lnTo>
                  <a:pt x="87744" y="596"/>
                </a:lnTo>
                <a:lnTo>
                  <a:pt x="87896" y="800"/>
                </a:lnTo>
                <a:lnTo>
                  <a:pt x="90881" y="3479"/>
                </a:lnTo>
                <a:lnTo>
                  <a:pt x="94767" y="8178"/>
                </a:lnTo>
                <a:lnTo>
                  <a:pt x="94767" y="12471"/>
                </a:lnTo>
                <a:lnTo>
                  <a:pt x="94234" y="14274"/>
                </a:lnTo>
                <a:lnTo>
                  <a:pt x="62877" y="83502"/>
                </a:lnTo>
                <a:lnTo>
                  <a:pt x="47472" y="113779"/>
                </a:lnTo>
                <a:lnTo>
                  <a:pt x="47434" y="114439"/>
                </a:lnTo>
                <a:lnTo>
                  <a:pt x="47612" y="114579"/>
                </a:lnTo>
                <a:lnTo>
                  <a:pt x="58902" y="114579"/>
                </a:lnTo>
                <a:lnTo>
                  <a:pt x="59055" y="114439"/>
                </a:lnTo>
                <a:lnTo>
                  <a:pt x="59194" y="114439"/>
                </a:lnTo>
                <a:lnTo>
                  <a:pt x="59270" y="109283"/>
                </a:lnTo>
                <a:lnTo>
                  <a:pt x="59778" y="102666"/>
                </a:lnTo>
                <a:lnTo>
                  <a:pt x="70256" y="79768"/>
                </a:lnTo>
                <a:lnTo>
                  <a:pt x="125526" y="79768"/>
                </a:lnTo>
                <a:lnTo>
                  <a:pt x="126720" y="80530"/>
                </a:lnTo>
                <a:lnTo>
                  <a:pt x="137579" y="104355"/>
                </a:lnTo>
                <a:lnTo>
                  <a:pt x="138277" y="109283"/>
                </a:lnTo>
                <a:lnTo>
                  <a:pt x="138328" y="114439"/>
                </a:lnTo>
                <a:lnTo>
                  <a:pt x="138480" y="114439"/>
                </a:lnTo>
                <a:lnTo>
                  <a:pt x="138620" y="114579"/>
                </a:lnTo>
                <a:lnTo>
                  <a:pt x="151498" y="114579"/>
                </a:lnTo>
                <a:lnTo>
                  <a:pt x="151726" y="114439"/>
                </a:lnTo>
                <a:lnTo>
                  <a:pt x="151726" y="113779"/>
                </a:lnTo>
                <a:close/>
              </a:path>
              <a:path w="298450" h="142875">
                <a:moveTo>
                  <a:pt x="260705" y="292"/>
                </a:moveTo>
                <a:lnTo>
                  <a:pt x="260413" y="0"/>
                </a:lnTo>
                <a:lnTo>
                  <a:pt x="260045" y="0"/>
                </a:lnTo>
                <a:lnTo>
                  <a:pt x="251447" y="0"/>
                </a:lnTo>
                <a:lnTo>
                  <a:pt x="251142" y="292"/>
                </a:lnTo>
                <a:lnTo>
                  <a:pt x="252285" y="6883"/>
                </a:lnTo>
                <a:lnTo>
                  <a:pt x="252895" y="12827"/>
                </a:lnTo>
                <a:lnTo>
                  <a:pt x="253161" y="19253"/>
                </a:lnTo>
                <a:lnTo>
                  <a:pt x="253212" y="95758"/>
                </a:lnTo>
                <a:lnTo>
                  <a:pt x="252463" y="96037"/>
                </a:lnTo>
                <a:lnTo>
                  <a:pt x="166725" y="152"/>
                </a:lnTo>
                <a:lnTo>
                  <a:pt x="156210" y="76"/>
                </a:lnTo>
                <a:lnTo>
                  <a:pt x="155816" y="241"/>
                </a:lnTo>
                <a:lnTo>
                  <a:pt x="155816" y="609"/>
                </a:lnTo>
                <a:lnTo>
                  <a:pt x="161264" y="3276"/>
                </a:lnTo>
                <a:lnTo>
                  <a:pt x="167449" y="10287"/>
                </a:lnTo>
                <a:lnTo>
                  <a:pt x="167398" y="93510"/>
                </a:lnTo>
                <a:lnTo>
                  <a:pt x="167119" y="100660"/>
                </a:lnTo>
                <a:lnTo>
                  <a:pt x="166471" y="107327"/>
                </a:lnTo>
                <a:lnTo>
                  <a:pt x="165277" y="113639"/>
                </a:lnTo>
                <a:lnTo>
                  <a:pt x="165709" y="114515"/>
                </a:lnTo>
                <a:lnTo>
                  <a:pt x="174536" y="114515"/>
                </a:lnTo>
                <a:lnTo>
                  <a:pt x="174790" y="114249"/>
                </a:lnTo>
                <a:lnTo>
                  <a:pt x="173748" y="107454"/>
                </a:lnTo>
                <a:lnTo>
                  <a:pt x="173177" y="100749"/>
                </a:lnTo>
                <a:lnTo>
                  <a:pt x="172923" y="93573"/>
                </a:lnTo>
                <a:lnTo>
                  <a:pt x="172872" y="20320"/>
                </a:lnTo>
                <a:lnTo>
                  <a:pt x="173634" y="20027"/>
                </a:lnTo>
                <a:lnTo>
                  <a:pt x="257873" y="114439"/>
                </a:lnTo>
                <a:lnTo>
                  <a:pt x="258635" y="114388"/>
                </a:lnTo>
                <a:lnTo>
                  <a:pt x="258686" y="19253"/>
                </a:lnTo>
                <a:lnTo>
                  <a:pt x="258953" y="12827"/>
                </a:lnTo>
                <a:lnTo>
                  <a:pt x="259575" y="6883"/>
                </a:lnTo>
                <a:lnTo>
                  <a:pt x="260705" y="292"/>
                </a:lnTo>
                <a:close/>
              </a:path>
              <a:path w="298450" h="142875">
                <a:moveTo>
                  <a:pt x="298246" y="635"/>
                </a:moveTo>
                <a:lnTo>
                  <a:pt x="297929" y="0"/>
                </a:lnTo>
                <a:lnTo>
                  <a:pt x="288137" y="0"/>
                </a:lnTo>
                <a:lnTo>
                  <a:pt x="287820" y="635"/>
                </a:lnTo>
                <a:lnTo>
                  <a:pt x="288925" y="7429"/>
                </a:lnTo>
                <a:lnTo>
                  <a:pt x="289242" y="11709"/>
                </a:lnTo>
                <a:lnTo>
                  <a:pt x="289242" y="102793"/>
                </a:lnTo>
                <a:lnTo>
                  <a:pt x="288925" y="107061"/>
                </a:lnTo>
                <a:lnTo>
                  <a:pt x="287820" y="113868"/>
                </a:lnTo>
                <a:lnTo>
                  <a:pt x="288137" y="114490"/>
                </a:lnTo>
                <a:lnTo>
                  <a:pt x="297929" y="114490"/>
                </a:lnTo>
                <a:lnTo>
                  <a:pt x="298246" y="113868"/>
                </a:lnTo>
                <a:lnTo>
                  <a:pt x="297141" y="107061"/>
                </a:lnTo>
                <a:lnTo>
                  <a:pt x="296824" y="102793"/>
                </a:lnTo>
                <a:lnTo>
                  <a:pt x="296824" y="11709"/>
                </a:lnTo>
                <a:lnTo>
                  <a:pt x="297141" y="7429"/>
                </a:lnTo>
                <a:lnTo>
                  <a:pt x="298246" y="635"/>
                </a:lnTo>
                <a:close/>
              </a:path>
            </a:pathLst>
          </a:custGeom>
          <a:solidFill>
            <a:srgbClr val="6D2B17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89218" y="2245093"/>
            <a:ext cx="572770" cy="114935"/>
          </a:xfrm>
          <a:custGeom>
            <a:avLst/>
            <a:gdLst/>
            <a:ahLst/>
            <a:cxnLst/>
            <a:rect l="l" t="t" r="r" b="b"/>
            <a:pathLst>
              <a:path w="572770" h="114935">
                <a:moveTo>
                  <a:pt x="68262" y="84620"/>
                </a:moveTo>
                <a:lnTo>
                  <a:pt x="37249" y="50533"/>
                </a:lnTo>
                <a:lnTo>
                  <a:pt x="26289" y="45783"/>
                </a:lnTo>
                <a:lnTo>
                  <a:pt x="16802" y="40411"/>
                </a:lnTo>
                <a:lnTo>
                  <a:pt x="10109" y="33223"/>
                </a:lnTo>
                <a:lnTo>
                  <a:pt x="7581" y="23050"/>
                </a:lnTo>
                <a:lnTo>
                  <a:pt x="8902" y="15608"/>
                </a:lnTo>
                <a:lnTo>
                  <a:pt x="13017" y="9220"/>
                </a:lnTo>
                <a:lnTo>
                  <a:pt x="20358" y="4648"/>
                </a:lnTo>
                <a:lnTo>
                  <a:pt x="31102" y="2933"/>
                </a:lnTo>
                <a:lnTo>
                  <a:pt x="34328" y="2933"/>
                </a:lnTo>
                <a:lnTo>
                  <a:pt x="56451" y="21399"/>
                </a:lnTo>
                <a:lnTo>
                  <a:pt x="56934" y="21399"/>
                </a:lnTo>
                <a:lnTo>
                  <a:pt x="58127" y="9220"/>
                </a:lnTo>
                <a:lnTo>
                  <a:pt x="51650" y="2933"/>
                </a:lnTo>
                <a:lnTo>
                  <a:pt x="50241" y="1574"/>
                </a:lnTo>
                <a:lnTo>
                  <a:pt x="50749" y="1574"/>
                </a:lnTo>
                <a:lnTo>
                  <a:pt x="37985" y="152"/>
                </a:lnTo>
                <a:lnTo>
                  <a:pt x="36322" y="0"/>
                </a:lnTo>
                <a:lnTo>
                  <a:pt x="32893" y="0"/>
                </a:lnTo>
                <a:lnTo>
                  <a:pt x="20320" y="1574"/>
                </a:lnTo>
                <a:lnTo>
                  <a:pt x="10147" y="6477"/>
                </a:lnTo>
                <a:lnTo>
                  <a:pt x="3606" y="14566"/>
                </a:lnTo>
                <a:lnTo>
                  <a:pt x="1282" y="25755"/>
                </a:lnTo>
                <a:lnTo>
                  <a:pt x="3911" y="37782"/>
                </a:lnTo>
                <a:lnTo>
                  <a:pt x="10820" y="46278"/>
                </a:lnTo>
                <a:lnTo>
                  <a:pt x="20574" y="52438"/>
                </a:lnTo>
                <a:lnTo>
                  <a:pt x="42379" y="62293"/>
                </a:lnTo>
                <a:lnTo>
                  <a:pt x="51523" y="68148"/>
                </a:lnTo>
                <a:lnTo>
                  <a:pt x="57924" y="76200"/>
                </a:lnTo>
                <a:lnTo>
                  <a:pt x="60325" y="87630"/>
                </a:lnTo>
                <a:lnTo>
                  <a:pt x="58674" y="97421"/>
                </a:lnTo>
                <a:lnTo>
                  <a:pt x="53809" y="104711"/>
                </a:lnTo>
                <a:lnTo>
                  <a:pt x="53682" y="104902"/>
                </a:lnTo>
                <a:lnTo>
                  <a:pt x="45351" y="109677"/>
                </a:lnTo>
                <a:lnTo>
                  <a:pt x="32956" y="111455"/>
                </a:lnTo>
                <a:lnTo>
                  <a:pt x="31826" y="111455"/>
                </a:lnTo>
                <a:lnTo>
                  <a:pt x="1625" y="90779"/>
                </a:lnTo>
                <a:lnTo>
                  <a:pt x="1066" y="90779"/>
                </a:lnTo>
                <a:lnTo>
                  <a:pt x="0" y="104089"/>
                </a:lnTo>
                <a:lnTo>
                  <a:pt x="165" y="104355"/>
                </a:lnTo>
                <a:lnTo>
                  <a:pt x="3975" y="108191"/>
                </a:lnTo>
                <a:lnTo>
                  <a:pt x="10883" y="111455"/>
                </a:lnTo>
                <a:lnTo>
                  <a:pt x="18415" y="113385"/>
                </a:lnTo>
                <a:lnTo>
                  <a:pt x="20269" y="113703"/>
                </a:lnTo>
                <a:lnTo>
                  <a:pt x="22225" y="113868"/>
                </a:lnTo>
                <a:lnTo>
                  <a:pt x="24980" y="114185"/>
                </a:lnTo>
                <a:lnTo>
                  <a:pt x="27813" y="114350"/>
                </a:lnTo>
                <a:lnTo>
                  <a:pt x="30657" y="114350"/>
                </a:lnTo>
                <a:lnTo>
                  <a:pt x="44881" y="112750"/>
                </a:lnTo>
                <a:lnTo>
                  <a:pt x="47891" y="111455"/>
                </a:lnTo>
                <a:lnTo>
                  <a:pt x="56883" y="107594"/>
                </a:lnTo>
                <a:lnTo>
                  <a:pt x="65176" y="98399"/>
                </a:lnTo>
                <a:lnTo>
                  <a:pt x="68262" y="84620"/>
                </a:lnTo>
                <a:close/>
              </a:path>
              <a:path w="572770" h="114935">
                <a:moveTo>
                  <a:pt x="188302" y="55803"/>
                </a:moveTo>
                <a:lnTo>
                  <a:pt x="184188" y="33388"/>
                </a:lnTo>
                <a:lnTo>
                  <a:pt x="179857" y="26784"/>
                </a:lnTo>
                <a:lnTo>
                  <a:pt x="179857" y="71526"/>
                </a:lnTo>
                <a:lnTo>
                  <a:pt x="173443" y="88811"/>
                </a:lnTo>
                <a:lnTo>
                  <a:pt x="161150" y="101358"/>
                </a:lnTo>
                <a:lnTo>
                  <a:pt x="143738" y="108038"/>
                </a:lnTo>
                <a:lnTo>
                  <a:pt x="123596" y="107327"/>
                </a:lnTo>
                <a:lnTo>
                  <a:pt x="106006" y="98958"/>
                </a:lnTo>
                <a:lnTo>
                  <a:pt x="92671" y="84226"/>
                </a:lnTo>
                <a:lnTo>
                  <a:pt x="85331" y="64414"/>
                </a:lnTo>
                <a:lnTo>
                  <a:pt x="85242" y="50673"/>
                </a:lnTo>
                <a:lnTo>
                  <a:pt x="85191" y="43078"/>
                </a:lnTo>
                <a:lnTo>
                  <a:pt x="91897" y="25628"/>
                </a:lnTo>
                <a:lnTo>
                  <a:pt x="104267" y="13119"/>
                </a:lnTo>
                <a:lnTo>
                  <a:pt x="121119" y="6591"/>
                </a:lnTo>
                <a:lnTo>
                  <a:pt x="141211" y="7378"/>
                </a:lnTo>
                <a:lnTo>
                  <a:pt x="172224" y="30797"/>
                </a:lnTo>
                <a:lnTo>
                  <a:pt x="179768" y="64414"/>
                </a:lnTo>
                <a:lnTo>
                  <a:pt x="179857" y="71526"/>
                </a:lnTo>
                <a:lnTo>
                  <a:pt x="179857" y="26784"/>
                </a:lnTo>
                <a:lnTo>
                  <a:pt x="172745" y="15913"/>
                </a:lnTo>
                <a:lnTo>
                  <a:pt x="172656" y="15773"/>
                </a:lnTo>
                <a:lnTo>
                  <a:pt x="158521" y="6591"/>
                </a:lnTo>
                <a:lnTo>
                  <a:pt x="154914" y="4254"/>
                </a:lnTo>
                <a:lnTo>
                  <a:pt x="132207" y="127"/>
                </a:lnTo>
                <a:lnTo>
                  <a:pt x="110477" y="4787"/>
                </a:lnTo>
                <a:lnTo>
                  <a:pt x="92862" y="17513"/>
                </a:lnTo>
                <a:lnTo>
                  <a:pt x="81051" y="36449"/>
                </a:lnTo>
                <a:lnTo>
                  <a:pt x="76733" y="59740"/>
                </a:lnTo>
                <a:lnTo>
                  <a:pt x="80822" y="81889"/>
                </a:lnTo>
                <a:lnTo>
                  <a:pt x="92316" y="99199"/>
                </a:lnTo>
                <a:lnTo>
                  <a:pt x="110032" y="110477"/>
                </a:lnTo>
                <a:lnTo>
                  <a:pt x="132816" y="114503"/>
                </a:lnTo>
                <a:lnTo>
                  <a:pt x="154470" y="109905"/>
                </a:lnTo>
                <a:lnTo>
                  <a:pt x="157086" y="108038"/>
                </a:lnTo>
                <a:lnTo>
                  <a:pt x="172097" y="97345"/>
                </a:lnTo>
                <a:lnTo>
                  <a:pt x="183959" y="78701"/>
                </a:lnTo>
                <a:lnTo>
                  <a:pt x="188302" y="55803"/>
                </a:lnTo>
                <a:close/>
              </a:path>
              <a:path w="572770" h="114935">
                <a:moveTo>
                  <a:pt x="296506" y="2082"/>
                </a:moveTo>
                <a:lnTo>
                  <a:pt x="296227" y="1790"/>
                </a:lnTo>
                <a:lnTo>
                  <a:pt x="295859" y="1790"/>
                </a:lnTo>
                <a:lnTo>
                  <a:pt x="287426" y="1790"/>
                </a:lnTo>
                <a:lnTo>
                  <a:pt x="287134" y="2082"/>
                </a:lnTo>
                <a:lnTo>
                  <a:pt x="288239" y="8559"/>
                </a:lnTo>
                <a:lnTo>
                  <a:pt x="288848" y="14401"/>
                </a:lnTo>
                <a:lnTo>
                  <a:pt x="289102" y="20701"/>
                </a:lnTo>
                <a:lnTo>
                  <a:pt x="289166" y="95923"/>
                </a:lnTo>
                <a:lnTo>
                  <a:pt x="288417" y="96202"/>
                </a:lnTo>
                <a:lnTo>
                  <a:pt x="204292" y="1943"/>
                </a:lnTo>
                <a:lnTo>
                  <a:pt x="193763" y="1866"/>
                </a:lnTo>
                <a:lnTo>
                  <a:pt x="193598" y="2387"/>
                </a:lnTo>
                <a:lnTo>
                  <a:pt x="198932" y="5003"/>
                </a:lnTo>
                <a:lnTo>
                  <a:pt x="205003" y="11899"/>
                </a:lnTo>
                <a:lnTo>
                  <a:pt x="204952" y="93408"/>
                </a:lnTo>
                <a:lnTo>
                  <a:pt x="204685" y="99733"/>
                </a:lnTo>
                <a:lnTo>
                  <a:pt x="204050" y="105587"/>
                </a:lnTo>
                <a:lnTo>
                  <a:pt x="202882" y="111493"/>
                </a:lnTo>
                <a:lnTo>
                  <a:pt x="203288" y="112356"/>
                </a:lnTo>
                <a:lnTo>
                  <a:pt x="211950" y="112356"/>
                </a:lnTo>
                <a:lnTo>
                  <a:pt x="212204" y="112102"/>
                </a:lnTo>
                <a:lnTo>
                  <a:pt x="211175" y="105714"/>
                </a:lnTo>
                <a:lnTo>
                  <a:pt x="210616" y="99822"/>
                </a:lnTo>
                <a:lnTo>
                  <a:pt x="210375" y="93459"/>
                </a:lnTo>
                <a:lnTo>
                  <a:pt x="210324" y="21767"/>
                </a:lnTo>
                <a:lnTo>
                  <a:pt x="211074" y="21488"/>
                </a:lnTo>
                <a:lnTo>
                  <a:pt x="293725" y="114287"/>
                </a:lnTo>
                <a:lnTo>
                  <a:pt x="294474" y="114249"/>
                </a:lnTo>
                <a:lnTo>
                  <a:pt x="294525" y="20701"/>
                </a:lnTo>
                <a:lnTo>
                  <a:pt x="294779" y="14401"/>
                </a:lnTo>
                <a:lnTo>
                  <a:pt x="295389" y="8559"/>
                </a:lnTo>
                <a:lnTo>
                  <a:pt x="296506" y="2082"/>
                </a:lnTo>
                <a:close/>
              </a:path>
              <a:path w="572770" h="114935">
                <a:moveTo>
                  <a:pt x="380644" y="103911"/>
                </a:moveTo>
                <a:lnTo>
                  <a:pt x="380326" y="103416"/>
                </a:lnTo>
                <a:lnTo>
                  <a:pt x="370497" y="105918"/>
                </a:lnTo>
                <a:lnTo>
                  <a:pt x="361010" y="107492"/>
                </a:lnTo>
                <a:lnTo>
                  <a:pt x="349885" y="108343"/>
                </a:lnTo>
                <a:lnTo>
                  <a:pt x="335483" y="108661"/>
                </a:lnTo>
                <a:lnTo>
                  <a:pt x="322580" y="108686"/>
                </a:lnTo>
                <a:lnTo>
                  <a:pt x="322287" y="108394"/>
                </a:lnTo>
                <a:lnTo>
                  <a:pt x="322287" y="56819"/>
                </a:lnTo>
                <a:lnTo>
                  <a:pt x="322580" y="56540"/>
                </a:lnTo>
                <a:lnTo>
                  <a:pt x="331952" y="56654"/>
                </a:lnTo>
                <a:lnTo>
                  <a:pt x="340906" y="57010"/>
                </a:lnTo>
                <a:lnTo>
                  <a:pt x="349580" y="57619"/>
                </a:lnTo>
                <a:lnTo>
                  <a:pt x="357771" y="58470"/>
                </a:lnTo>
                <a:lnTo>
                  <a:pt x="358305" y="58356"/>
                </a:lnTo>
                <a:lnTo>
                  <a:pt x="361556" y="51790"/>
                </a:lnTo>
                <a:lnTo>
                  <a:pt x="361226" y="51257"/>
                </a:lnTo>
                <a:lnTo>
                  <a:pt x="343979" y="52222"/>
                </a:lnTo>
                <a:lnTo>
                  <a:pt x="322580" y="52705"/>
                </a:lnTo>
                <a:lnTo>
                  <a:pt x="322287" y="52425"/>
                </a:lnTo>
                <a:lnTo>
                  <a:pt x="322287" y="6045"/>
                </a:lnTo>
                <a:lnTo>
                  <a:pt x="322580" y="5765"/>
                </a:lnTo>
                <a:lnTo>
                  <a:pt x="335940" y="5981"/>
                </a:lnTo>
                <a:lnTo>
                  <a:pt x="346583" y="6680"/>
                </a:lnTo>
                <a:lnTo>
                  <a:pt x="356006" y="7924"/>
                </a:lnTo>
                <a:lnTo>
                  <a:pt x="365340" y="9791"/>
                </a:lnTo>
                <a:lnTo>
                  <a:pt x="365887" y="9740"/>
                </a:lnTo>
                <a:lnTo>
                  <a:pt x="370344" y="2514"/>
                </a:lnTo>
                <a:lnTo>
                  <a:pt x="370420" y="2006"/>
                </a:lnTo>
                <a:lnTo>
                  <a:pt x="369938" y="1790"/>
                </a:lnTo>
                <a:lnTo>
                  <a:pt x="313969" y="1790"/>
                </a:lnTo>
                <a:lnTo>
                  <a:pt x="313626" y="2146"/>
                </a:lnTo>
                <a:lnTo>
                  <a:pt x="314591" y="9067"/>
                </a:lnTo>
                <a:lnTo>
                  <a:pt x="314883" y="13208"/>
                </a:lnTo>
                <a:lnTo>
                  <a:pt x="314883" y="101079"/>
                </a:lnTo>
                <a:lnTo>
                  <a:pt x="314591" y="105232"/>
                </a:lnTo>
                <a:lnTo>
                  <a:pt x="313537" y="111683"/>
                </a:lnTo>
                <a:lnTo>
                  <a:pt x="313969" y="112509"/>
                </a:lnTo>
                <a:lnTo>
                  <a:pt x="376720" y="112509"/>
                </a:lnTo>
                <a:lnTo>
                  <a:pt x="377215" y="112344"/>
                </a:lnTo>
                <a:lnTo>
                  <a:pt x="380644" y="103911"/>
                </a:lnTo>
                <a:close/>
              </a:path>
              <a:path w="572770" h="114935">
                <a:moveTo>
                  <a:pt x="491274" y="2527"/>
                </a:moveTo>
                <a:lnTo>
                  <a:pt x="491147" y="1790"/>
                </a:lnTo>
                <a:lnTo>
                  <a:pt x="479577" y="1790"/>
                </a:lnTo>
                <a:lnTo>
                  <a:pt x="479298" y="2082"/>
                </a:lnTo>
                <a:lnTo>
                  <a:pt x="479247" y="6731"/>
                </a:lnTo>
                <a:lnTo>
                  <a:pt x="478688" y="13944"/>
                </a:lnTo>
                <a:lnTo>
                  <a:pt x="439699" y="99263"/>
                </a:lnTo>
                <a:lnTo>
                  <a:pt x="438975" y="99263"/>
                </a:lnTo>
                <a:lnTo>
                  <a:pt x="399376" y="12230"/>
                </a:lnTo>
                <a:lnTo>
                  <a:pt x="398665" y="7200"/>
                </a:lnTo>
                <a:lnTo>
                  <a:pt x="398614" y="2082"/>
                </a:lnTo>
                <a:lnTo>
                  <a:pt x="398310" y="1790"/>
                </a:lnTo>
                <a:lnTo>
                  <a:pt x="397954" y="1790"/>
                </a:lnTo>
                <a:lnTo>
                  <a:pt x="385165" y="1790"/>
                </a:lnTo>
                <a:lnTo>
                  <a:pt x="384886" y="2184"/>
                </a:lnTo>
                <a:lnTo>
                  <a:pt x="388493" y="8458"/>
                </a:lnTo>
                <a:lnTo>
                  <a:pt x="392506" y="16090"/>
                </a:lnTo>
                <a:lnTo>
                  <a:pt x="396709" y="24701"/>
                </a:lnTo>
                <a:lnTo>
                  <a:pt x="437451" y="113982"/>
                </a:lnTo>
                <a:lnTo>
                  <a:pt x="437781" y="114363"/>
                </a:lnTo>
                <a:lnTo>
                  <a:pt x="438785" y="114211"/>
                </a:lnTo>
                <a:lnTo>
                  <a:pt x="475538" y="33515"/>
                </a:lnTo>
                <a:lnTo>
                  <a:pt x="483412" y="16764"/>
                </a:lnTo>
                <a:lnTo>
                  <a:pt x="487502" y="8839"/>
                </a:lnTo>
                <a:lnTo>
                  <a:pt x="491274" y="2527"/>
                </a:lnTo>
                <a:close/>
              </a:path>
              <a:path w="572770" h="114935">
                <a:moveTo>
                  <a:pt x="572287" y="111734"/>
                </a:moveTo>
                <a:lnTo>
                  <a:pt x="555637" y="78867"/>
                </a:lnTo>
                <a:lnTo>
                  <a:pt x="553720" y="74650"/>
                </a:lnTo>
                <a:lnTo>
                  <a:pt x="544804" y="55079"/>
                </a:lnTo>
                <a:lnTo>
                  <a:pt x="544804" y="72237"/>
                </a:lnTo>
                <a:lnTo>
                  <a:pt x="543242" y="74650"/>
                </a:lnTo>
                <a:lnTo>
                  <a:pt x="495592" y="74650"/>
                </a:lnTo>
                <a:lnTo>
                  <a:pt x="520458" y="20231"/>
                </a:lnTo>
                <a:lnTo>
                  <a:pt x="521144" y="20231"/>
                </a:lnTo>
                <a:lnTo>
                  <a:pt x="544804" y="72237"/>
                </a:lnTo>
                <a:lnTo>
                  <a:pt x="544804" y="55079"/>
                </a:lnTo>
                <a:lnTo>
                  <a:pt x="528942" y="20231"/>
                </a:lnTo>
                <a:lnTo>
                  <a:pt x="527367" y="16776"/>
                </a:lnTo>
                <a:lnTo>
                  <a:pt x="520788" y="1993"/>
                </a:lnTo>
                <a:lnTo>
                  <a:pt x="520522" y="1790"/>
                </a:lnTo>
                <a:lnTo>
                  <a:pt x="510730" y="1790"/>
                </a:lnTo>
                <a:lnTo>
                  <a:pt x="510540" y="1993"/>
                </a:lnTo>
                <a:lnTo>
                  <a:pt x="510540" y="2362"/>
                </a:lnTo>
                <a:lnTo>
                  <a:pt x="510679" y="2565"/>
                </a:lnTo>
                <a:lnTo>
                  <a:pt x="513562" y="5156"/>
                </a:lnTo>
                <a:lnTo>
                  <a:pt x="517309" y="9690"/>
                </a:lnTo>
                <a:lnTo>
                  <a:pt x="517309" y="13830"/>
                </a:lnTo>
                <a:lnTo>
                  <a:pt x="516801" y="15582"/>
                </a:lnTo>
                <a:lnTo>
                  <a:pt x="486537" y="82473"/>
                </a:lnTo>
                <a:lnTo>
                  <a:pt x="471665" y="111734"/>
                </a:lnTo>
                <a:lnTo>
                  <a:pt x="471601" y="112509"/>
                </a:lnTo>
                <a:lnTo>
                  <a:pt x="482981" y="112509"/>
                </a:lnTo>
                <a:lnTo>
                  <a:pt x="483057" y="107378"/>
                </a:lnTo>
                <a:lnTo>
                  <a:pt x="483552" y="100990"/>
                </a:lnTo>
                <a:lnTo>
                  <a:pt x="493661" y="78867"/>
                </a:lnTo>
                <a:lnTo>
                  <a:pt x="546989" y="78867"/>
                </a:lnTo>
                <a:lnTo>
                  <a:pt x="548144" y="79603"/>
                </a:lnTo>
                <a:lnTo>
                  <a:pt x="558634" y="102628"/>
                </a:lnTo>
                <a:lnTo>
                  <a:pt x="559308" y="107378"/>
                </a:lnTo>
                <a:lnTo>
                  <a:pt x="559358" y="112509"/>
                </a:lnTo>
                <a:lnTo>
                  <a:pt x="572287" y="112509"/>
                </a:lnTo>
                <a:lnTo>
                  <a:pt x="572287" y="111734"/>
                </a:lnTo>
                <a:close/>
              </a:path>
            </a:pathLst>
          </a:custGeom>
          <a:solidFill>
            <a:srgbClr val="6D2B17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69940" y="2337872"/>
            <a:ext cx="1166158" cy="11523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968314" y="4567032"/>
            <a:ext cx="2768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solidFill>
                  <a:srgbClr val="A99E81"/>
                </a:solidFill>
                <a:latin typeface="Tahoma"/>
                <a:cs typeface="Tahoma"/>
              </a:rPr>
              <a:t>Malé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5570" y="990506"/>
            <a:ext cx="3873154" cy="25546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spc="-10" dirty="0">
                <a:solidFill>
                  <a:srgbClr val="231F20"/>
                </a:solidFill>
                <a:latin typeface="Trebuchet MS"/>
                <a:cs typeface="Trebuchet MS"/>
              </a:rPr>
              <a:t>Категории</a:t>
            </a:r>
            <a:endParaRPr sz="1400" dirty="0">
              <a:latin typeface="Trebuchet MS"/>
              <a:cs typeface="Trebuchet MS"/>
            </a:endParaRPr>
          </a:p>
          <a:p>
            <a:pPr marL="14604" marR="5080" indent="-2540">
              <a:lnSpc>
                <a:spcPct val="104200"/>
              </a:lnSpc>
            </a:pP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Виллы с одной–двумя спальнями: от камерных пляжных вилл до просторных резиденций над водой для семей и компаний.</a:t>
            </a:r>
            <a:endParaRPr sz="1400" dirty="0">
              <a:latin typeface="Trebuchet MS"/>
              <a:cs typeface="Trebuchet MS"/>
            </a:endParaRPr>
          </a:p>
          <a:p>
            <a:pPr marL="264160" indent="-156210">
              <a:lnSpc>
                <a:spcPct val="100000"/>
              </a:lnSpc>
              <a:spcBef>
                <a:spcPts val="890"/>
              </a:spcBef>
              <a:buChar char="•"/>
              <a:tabLst>
                <a:tab pos="264160" algn="l"/>
              </a:tabLst>
            </a:pPr>
            <a:r>
              <a:rPr sz="1400" dirty="0">
                <a:solidFill>
                  <a:srgbClr val="939598"/>
                </a:solidFill>
                <a:latin typeface="Trebuchet MS"/>
                <a:cs typeface="Trebuchet MS"/>
              </a:rPr>
              <a:t>5</a:t>
            </a:r>
            <a:r>
              <a:rPr sz="1400" spc="-6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пляжных вилл с одной спальней</a:t>
            </a:r>
            <a:endParaRPr sz="1400" dirty="0">
              <a:latin typeface="Trebuchet MS"/>
              <a:cs typeface="Trebuchet MS"/>
            </a:endParaRPr>
          </a:p>
          <a:p>
            <a:pPr marL="264160" indent="-156210">
              <a:lnSpc>
                <a:spcPct val="100000"/>
              </a:lnSpc>
              <a:spcBef>
                <a:spcPts val="890"/>
              </a:spcBef>
              <a:buChar char="•"/>
              <a:tabLst>
                <a:tab pos="264160" algn="l"/>
              </a:tabLst>
            </a:pPr>
            <a:r>
              <a:rPr sz="1400" dirty="0">
                <a:solidFill>
                  <a:srgbClr val="939598"/>
                </a:solidFill>
                <a:latin typeface="Trebuchet MS"/>
                <a:cs typeface="Trebuchet MS"/>
              </a:rPr>
              <a:t>5</a:t>
            </a:r>
            <a:r>
              <a:rPr sz="1400" spc="-7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dirty="0">
                <a:solidFill>
                  <a:srgbClr val="939598"/>
                </a:solidFill>
                <a:latin typeface="Trebuchet MS"/>
                <a:cs typeface="Trebuchet MS"/>
              </a:rPr>
              <a:t>водных вилл </a:t>
            </a:r>
            <a:r>
              <a:rPr sz="1400" spc="-10" dirty="0">
                <a:solidFill>
                  <a:srgbClr val="939598"/>
                </a:solidFill>
                <a:latin typeface="Trebuchet MS"/>
                <a:cs typeface="Trebuchet MS"/>
              </a:rPr>
              <a:t>Horizon</a:t>
            </a:r>
            <a:r>
              <a:rPr sz="1400" spc="-6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lang="ru-RU" sz="1400" spc="-25" dirty="0">
                <a:solidFill>
                  <a:srgbClr val="939598"/>
                </a:solidFill>
                <a:latin typeface="Trebuchet MS"/>
                <a:cs typeface="Trebuchet MS"/>
              </a:rPr>
              <a:t>с одной спальней</a:t>
            </a:r>
            <a:endParaRPr sz="1400" dirty="0">
              <a:latin typeface="Trebuchet MS"/>
              <a:cs typeface="Trebuchet MS"/>
            </a:endParaRPr>
          </a:p>
          <a:p>
            <a:pPr marL="259079" indent="-151130">
              <a:lnSpc>
                <a:spcPct val="100000"/>
              </a:lnSpc>
              <a:spcBef>
                <a:spcPts val="890"/>
              </a:spcBef>
              <a:buChar char="•"/>
              <a:tabLst>
                <a:tab pos="259079" algn="l"/>
              </a:tabLst>
            </a:pPr>
            <a:r>
              <a:rPr sz="1400" spc="-100" dirty="0">
                <a:solidFill>
                  <a:srgbClr val="939598"/>
                </a:solidFill>
                <a:latin typeface="Trebuchet MS"/>
                <a:cs typeface="Trebuchet MS"/>
              </a:rPr>
              <a:t>1</a:t>
            </a:r>
            <a:r>
              <a:rPr sz="1400" spc="-5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939598"/>
                </a:solidFill>
                <a:latin typeface="Trebuchet MS"/>
                <a:cs typeface="Trebuchet MS"/>
              </a:rPr>
              <a:t>Overwater</a:t>
            </a:r>
            <a:r>
              <a:rPr sz="1400" spc="-5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939598"/>
                </a:solidFill>
                <a:latin typeface="Trebuchet MS"/>
                <a:cs typeface="Trebuchet MS"/>
              </a:rPr>
              <a:t>Sea</a:t>
            </a:r>
            <a:r>
              <a:rPr sz="1400" spc="-5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939598"/>
                </a:solidFill>
                <a:latin typeface="Trebuchet MS"/>
                <a:cs typeface="Trebuchet MS"/>
              </a:rPr>
              <a:t>Loft</a:t>
            </a:r>
            <a:r>
              <a:rPr lang="ru-RU" sz="1400" spc="-20" dirty="0">
                <a:solidFill>
                  <a:srgbClr val="939598"/>
                </a:solidFill>
                <a:latin typeface="Trebuchet MS"/>
                <a:cs typeface="Trebuchet MS"/>
              </a:rPr>
              <a:t> с одной спальней</a:t>
            </a:r>
            <a:endParaRPr sz="1400" dirty="0">
              <a:latin typeface="Trebuchet MS"/>
              <a:cs typeface="Trebuchet MS"/>
            </a:endParaRPr>
          </a:p>
          <a:p>
            <a:pPr marL="259079" indent="-151130">
              <a:lnSpc>
                <a:spcPct val="100000"/>
              </a:lnSpc>
              <a:spcBef>
                <a:spcPts val="890"/>
              </a:spcBef>
              <a:buChar char="•"/>
              <a:tabLst>
                <a:tab pos="259079" algn="l"/>
              </a:tabLst>
            </a:pPr>
            <a:r>
              <a:rPr sz="1400" spc="-100" dirty="0">
                <a:solidFill>
                  <a:srgbClr val="939598"/>
                </a:solidFill>
                <a:latin typeface="Trebuchet MS"/>
                <a:cs typeface="Trebuchet MS"/>
              </a:rPr>
              <a:t>1 </a:t>
            </a:r>
            <a:r>
              <a:rPr sz="1400" dirty="0">
                <a:solidFill>
                  <a:srgbClr val="939598"/>
                </a:solidFill>
                <a:latin typeface="Trebuchet MS"/>
                <a:cs typeface="Trebuchet MS"/>
              </a:rPr>
              <a:t>Beach</a:t>
            </a:r>
            <a:r>
              <a:rPr sz="1400" spc="-8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939598"/>
                </a:solidFill>
                <a:latin typeface="Trebuchet MS"/>
                <a:cs typeface="Trebuchet MS"/>
              </a:rPr>
              <a:t>Pavilion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 с двумя спальнями</a:t>
            </a:r>
            <a:endParaRPr sz="1400" dirty="0">
              <a:latin typeface="Trebuchet MS"/>
              <a:cs typeface="Trebuchet MS"/>
            </a:endParaRPr>
          </a:p>
          <a:p>
            <a:pPr marL="259079" indent="-151130">
              <a:lnSpc>
                <a:spcPct val="100000"/>
              </a:lnSpc>
              <a:spcBef>
                <a:spcPts val="890"/>
              </a:spcBef>
              <a:buChar char="•"/>
              <a:tabLst>
                <a:tab pos="259079" algn="l"/>
              </a:tabLst>
            </a:pPr>
            <a:r>
              <a:rPr sz="1400" spc="-100" dirty="0">
                <a:solidFill>
                  <a:srgbClr val="939598"/>
                </a:solidFill>
                <a:latin typeface="Trebuchet MS"/>
                <a:cs typeface="Trebuchet MS"/>
              </a:rPr>
              <a:t>1</a:t>
            </a:r>
            <a:r>
              <a:rPr sz="1400" spc="-85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939598"/>
                </a:solidFill>
                <a:latin typeface="Trebuchet MS"/>
                <a:cs typeface="Trebuchet MS"/>
              </a:rPr>
              <a:t>Overwater</a:t>
            </a:r>
            <a:r>
              <a:rPr sz="1400" spc="-6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939598"/>
                </a:solidFill>
                <a:latin typeface="Trebuchet MS"/>
                <a:cs typeface="Trebuchet MS"/>
              </a:rPr>
              <a:t>Sea</a:t>
            </a:r>
            <a:r>
              <a:rPr sz="1400" spc="-60" dirty="0">
                <a:solidFill>
                  <a:srgbClr val="939598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939598"/>
                </a:solidFill>
                <a:latin typeface="Trebuchet MS"/>
                <a:cs typeface="Trebuchet MS"/>
              </a:rPr>
              <a:t>Loft</a:t>
            </a:r>
            <a:r>
              <a:rPr lang="ru-RU" sz="1400" spc="-20" dirty="0">
                <a:solidFill>
                  <a:srgbClr val="939598"/>
                </a:solidFill>
                <a:latin typeface="Trebuchet MS"/>
                <a:cs typeface="Trebuchet MS"/>
              </a:rPr>
              <a:t> с двумя спальнями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7279" y="3739616"/>
            <a:ext cx="3633371" cy="20058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lang="ru-RU" sz="1400" dirty="0">
                <a:solidFill>
                  <a:srgbClr val="231F20"/>
                </a:solidFill>
                <a:latin typeface="Trebuchet MS"/>
                <a:cs typeface="Trebuchet MS"/>
              </a:rPr>
              <a:t>Уникальные особенности вилл</a:t>
            </a:r>
            <a:endParaRPr sz="1400" dirty="0">
              <a:latin typeface="Trebuchet MS"/>
              <a:cs typeface="Trebuchet MS"/>
            </a:endParaRPr>
          </a:p>
          <a:p>
            <a:pPr marL="12700" marR="5080" indent="3810">
              <a:lnSpc>
                <a:spcPct val="104200"/>
              </a:lnSpc>
            </a:pP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В каждой вилле помимо спальни, гостиной, главной ванной под открытым небом и бассейна также есть кухня, фитнес-комната, процедурная </a:t>
            </a:r>
            <a:r>
              <a:rPr lang="ru-RU" sz="1400" spc="-10" dirty="0" err="1">
                <a:solidFill>
                  <a:srgbClr val="939598"/>
                </a:solidFill>
                <a:latin typeface="Trebuchet MS"/>
                <a:cs typeface="Trebuchet MS"/>
              </a:rPr>
              <a:t>спа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-комната и детская спальня с собственной ванной. Велосипеды, аудиосистема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Bose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и 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Wi-Fi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с возможностью отключения. Все водные виллы оборудованы водными горками.</a:t>
            </a:r>
          </a:p>
        </p:txBody>
      </p:sp>
      <p:pic>
        <p:nvPicPr>
          <p:cNvPr id="4" name="object 4" descr="A tropical island with a large house and a swimming pool.  AI generated conten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63849" y="7115813"/>
            <a:ext cx="4417853" cy="2945604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93861" y="275177"/>
            <a:ext cx="29947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000" spc="-50" dirty="0"/>
              <a:t>Виллы</a:t>
            </a:r>
            <a:endParaRPr sz="4000" dirty="0"/>
          </a:p>
        </p:txBody>
      </p:sp>
      <p:pic>
        <p:nvPicPr>
          <p:cNvPr id="6" name="object 6" descr="A woman is swimming in a large pool with a wooden deck and umbrellas nearby.  AI generated conten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04444" y="1514261"/>
            <a:ext cx="2877259" cy="39960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0FEFC3-8B36-DC05-11C3-3E5ED7F48349}"/>
              </a:ext>
            </a:extLst>
          </p:cNvPr>
          <p:cNvSpPr txBox="1"/>
          <p:nvPr/>
        </p:nvSpPr>
        <p:spPr>
          <a:xfrm>
            <a:off x="196850" y="6447964"/>
            <a:ext cx="7162800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>
              <a:lnSpc>
                <a:spcPct val="100000"/>
              </a:lnSpc>
              <a:spcBef>
                <a:spcPts val="890"/>
              </a:spcBef>
            </a:pPr>
            <a:r>
              <a:rPr lang="ru-RU" sz="14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Сервис</a:t>
            </a:r>
            <a:endParaRPr lang="en" sz="1400" dirty="0">
              <a:latin typeface="Trebuchet MS"/>
              <a:cs typeface="Trebuchet MS"/>
            </a:endParaRPr>
          </a:p>
          <a:p>
            <a:pPr marL="16510" marR="45720">
              <a:lnSpc>
                <a:spcPct val="104200"/>
              </a:lnSpc>
            </a:pPr>
            <a:r>
              <a:rPr lang="ru-RU" sz="1400" spc="-20" dirty="0">
                <a:solidFill>
                  <a:srgbClr val="939598"/>
                </a:solidFill>
                <a:latin typeface="Trebuchet MS"/>
                <a:cs typeface="Trebuchet MS"/>
              </a:rPr>
              <a:t>Услуги </a:t>
            </a:r>
            <a:r>
              <a:rPr lang="en" sz="1400" spc="-20" dirty="0">
                <a:solidFill>
                  <a:srgbClr val="939598"/>
                </a:solidFill>
                <a:latin typeface="Trebuchet MS"/>
                <a:cs typeface="Trebuchet MS"/>
              </a:rPr>
              <a:t>Barefoot Butler </a:t>
            </a:r>
            <a:r>
              <a:rPr lang="ru-RU" sz="1400" spc="-20" dirty="0">
                <a:solidFill>
                  <a:srgbClr val="939598"/>
                </a:solidFill>
                <a:latin typeface="Trebuchet MS"/>
                <a:cs typeface="Trebuchet MS"/>
              </a:rPr>
              <a:t>доступны 24 часа в сутки на протяжении всего пребывания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.</a:t>
            </a:r>
            <a:endParaRPr lang="en" sz="1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5300" y="389311"/>
            <a:ext cx="6550950" cy="566821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0320" marR="5080" indent="-8255">
              <a:lnSpc>
                <a:spcPts val="3600"/>
              </a:lnSpc>
              <a:spcBef>
                <a:spcPts val="819"/>
              </a:spcBef>
            </a:pPr>
            <a:r>
              <a:rPr lang="ru-RU" sz="4000" spc="-165" dirty="0"/>
              <a:t>К Вашим услугам на острове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275300" y="1170055"/>
            <a:ext cx="6744468" cy="477181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2225">
              <a:spcBef>
                <a:spcPts val="190"/>
              </a:spcBef>
            </a:pPr>
            <a:r>
              <a:rPr lang="ru-RU" sz="1300" dirty="0">
                <a:solidFill>
                  <a:srgbClr val="231F20"/>
                </a:solidFill>
                <a:latin typeface="Trebuchet MS"/>
                <a:cs typeface="Trebuchet MS"/>
              </a:rPr>
              <a:t>Океан и природа</a:t>
            </a:r>
            <a:endParaRPr sz="1300" dirty="0">
              <a:latin typeface="Trebuchet MS"/>
              <a:cs typeface="Trebuchet MS"/>
            </a:endParaRPr>
          </a:p>
          <a:p>
            <a:pPr marL="21590" marR="5080" indent="1905">
              <a:spcBef>
                <a:spcPts val="170"/>
              </a:spcBef>
            </a:pP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Дайвинг и </a:t>
            </a:r>
            <a:r>
              <a:rPr lang="ru-RU" sz="1300" dirty="0" err="1">
                <a:solidFill>
                  <a:srgbClr val="939598"/>
                </a:solidFill>
                <a:latin typeface="Trebuchet MS"/>
                <a:cs typeface="Trebuchet MS"/>
              </a:rPr>
              <a:t>снорклинг</a:t>
            </a: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 в частной лагуне атолла </a:t>
            </a:r>
            <a:r>
              <a:rPr lang="ru-RU" sz="1300" dirty="0" err="1">
                <a:solidFill>
                  <a:srgbClr val="939598"/>
                </a:solidFill>
                <a:latin typeface="Trebuchet MS"/>
                <a:cs typeface="Trebuchet MS"/>
              </a:rPr>
              <a:t>Макунуду</a:t>
            </a: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, встречи с мантами, круизы </a:t>
            </a:r>
          </a:p>
          <a:p>
            <a:pPr marL="21590" marR="5080" indent="1905">
              <a:spcBef>
                <a:spcPts val="170"/>
              </a:spcBef>
            </a:pP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с дельфинами, </a:t>
            </a:r>
            <a:r>
              <a:rPr lang="ru-RU" sz="1300" dirty="0" err="1">
                <a:solidFill>
                  <a:srgbClr val="939598"/>
                </a:solidFill>
                <a:latin typeface="Trebuchet MS"/>
                <a:cs typeface="Trebuchet MS"/>
              </a:rPr>
              <a:t>фридайвинг</a:t>
            </a: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, каякинг, </a:t>
            </a:r>
            <a:r>
              <a:rPr lang="ru-RU" sz="1300" dirty="0" err="1">
                <a:solidFill>
                  <a:srgbClr val="939598"/>
                </a:solidFill>
                <a:latin typeface="Trebuchet MS"/>
                <a:cs typeface="Trebuchet MS"/>
              </a:rPr>
              <a:t>паддлбординг</a:t>
            </a: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, виндсёрфинг и частные путешествия на яхте </a:t>
            </a:r>
            <a:r>
              <a:rPr lang="en" sz="13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300" dirty="0">
                <a:solidFill>
                  <a:srgbClr val="939598"/>
                </a:solidFill>
                <a:latin typeface="Trebuchet MS"/>
                <a:cs typeface="Trebuchet MS"/>
              </a:rPr>
              <a:t> in Aqua. </a:t>
            </a: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Морской мир, который ощущается вашим.</a:t>
            </a:r>
          </a:p>
          <a:p>
            <a:pPr marL="23495">
              <a:spcBef>
                <a:spcPts val="869"/>
              </a:spcBef>
            </a:pPr>
            <a:r>
              <a:rPr sz="1300" spc="10" dirty="0" err="1">
                <a:solidFill>
                  <a:srgbClr val="231F20"/>
                </a:solidFill>
                <a:latin typeface="Trebuchet MS"/>
                <a:cs typeface="Trebuchet MS"/>
              </a:rPr>
              <a:t>Soneva</a:t>
            </a:r>
            <a:r>
              <a:rPr sz="13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Trebuchet MS"/>
                <a:cs typeface="Trebuchet MS"/>
              </a:rPr>
              <a:t>Soul</a:t>
            </a:r>
            <a:endParaRPr sz="1300" dirty="0">
              <a:latin typeface="Trebuchet MS"/>
              <a:cs typeface="Trebuchet MS"/>
            </a:endParaRPr>
          </a:p>
          <a:p>
            <a:pPr marL="16510" marR="209550">
              <a:spcBef>
                <a:spcPts val="50"/>
              </a:spcBef>
            </a:pP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Спа и велнес центр, где древние целительные традиции, аюрведа и современная наука объединяются — особенно это чувствуется в приватности вашей виллы.</a:t>
            </a:r>
          </a:p>
          <a:p>
            <a:pPr marL="22225">
              <a:spcBef>
                <a:spcPts val="890"/>
              </a:spcBef>
            </a:pPr>
            <a:r>
              <a:rPr sz="1300" spc="-10" dirty="0">
                <a:solidFill>
                  <a:srgbClr val="231F20"/>
                </a:solidFill>
                <a:latin typeface="Trebuchet MS"/>
                <a:cs typeface="Trebuchet MS"/>
              </a:rPr>
              <a:t>Overwater</a:t>
            </a:r>
            <a:r>
              <a:rPr sz="13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Trebuchet MS"/>
                <a:cs typeface="Trebuchet MS"/>
              </a:rPr>
              <a:t>Zipline</a:t>
            </a:r>
            <a:endParaRPr sz="1300" dirty="0">
              <a:latin typeface="Trebuchet MS"/>
              <a:cs typeface="Trebuchet MS"/>
            </a:endParaRPr>
          </a:p>
          <a:p>
            <a:pPr marL="23495" marR="327660" indent="635">
              <a:spcBef>
                <a:spcPts val="370"/>
              </a:spcBef>
            </a:pPr>
            <a:r>
              <a:rPr lang="ru-RU" sz="1300" spc="-10" dirty="0">
                <a:solidFill>
                  <a:srgbClr val="939598"/>
                </a:solidFill>
                <a:latin typeface="Trebuchet MS"/>
                <a:cs typeface="Trebuchet MS"/>
              </a:rPr>
              <a:t>Ужин можно начать с приключения на </a:t>
            </a:r>
            <a:r>
              <a:rPr lang="ru-RU" sz="1300" spc="-10" dirty="0" err="1">
                <a:solidFill>
                  <a:srgbClr val="939598"/>
                </a:solidFill>
                <a:latin typeface="Trebuchet MS"/>
                <a:cs typeface="Trebuchet MS"/>
              </a:rPr>
              <a:t>зиплайне</a:t>
            </a:r>
            <a:r>
              <a:rPr lang="ru-RU" sz="1300" spc="-10" dirty="0">
                <a:solidFill>
                  <a:srgbClr val="939598"/>
                </a:solidFill>
                <a:latin typeface="Trebuchet MS"/>
                <a:cs typeface="Trebuchet MS"/>
              </a:rPr>
              <a:t>. Под вами открытая вода, а на другом конце уже ждёт накрытый стол.</a:t>
            </a:r>
          </a:p>
          <a:p>
            <a:pPr marL="24765">
              <a:spcBef>
                <a:spcPts val="869"/>
              </a:spcBef>
            </a:pPr>
            <a:r>
              <a:rPr lang="ru-RU" sz="1300" dirty="0">
                <a:solidFill>
                  <a:srgbClr val="231F20"/>
                </a:solidFill>
                <a:latin typeface="Trebuchet MS"/>
                <a:cs typeface="Trebuchet MS"/>
              </a:rPr>
              <a:t>Обсерватория</a:t>
            </a:r>
            <a:endParaRPr sz="1300" dirty="0">
              <a:latin typeface="Trebuchet MS"/>
              <a:cs typeface="Trebuchet MS"/>
            </a:endParaRPr>
          </a:p>
          <a:p>
            <a:pPr marL="21590" marR="111760" indent="1905">
              <a:spcBef>
                <a:spcPts val="50"/>
              </a:spcBef>
            </a:pPr>
            <a:r>
              <a:rPr lang="ru-RU" sz="1300" spc="-10" dirty="0">
                <a:solidFill>
                  <a:srgbClr val="939598"/>
                </a:solidFill>
                <a:latin typeface="Trebuchet MS"/>
                <a:cs typeface="Trebuchet MS"/>
              </a:rPr>
              <a:t>Ночные наблюдения за звёздами в островной обсерватории под руководством штатного астронома</a:t>
            </a:r>
            <a:r>
              <a:rPr sz="1300" spc="-10" dirty="0">
                <a:solidFill>
                  <a:srgbClr val="939598"/>
                </a:solidFill>
                <a:latin typeface="Trebuchet MS"/>
                <a:cs typeface="Trebuchet MS"/>
              </a:rPr>
              <a:t>.</a:t>
            </a:r>
            <a:endParaRPr sz="1300" dirty="0">
              <a:latin typeface="Trebuchet MS"/>
              <a:cs typeface="Trebuchet MS"/>
            </a:endParaRPr>
          </a:p>
          <a:p>
            <a:pPr marL="22225">
              <a:spcBef>
                <a:spcPts val="790"/>
              </a:spcBef>
            </a:pPr>
            <a:r>
              <a:rPr sz="1300" dirty="0">
                <a:solidFill>
                  <a:srgbClr val="231F20"/>
                </a:solidFill>
                <a:latin typeface="Trebuchet MS"/>
                <a:cs typeface="Trebuchet MS"/>
              </a:rPr>
              <a:t>Out</a:t>
            </a:r>
            <a:r>
              <a:rPr sz="13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300" dirty="0">
                <a:solidFill>
                  <a:srgbClr val="231F20"/>
                </a:solidFill>
                <a:latin typeface="Trebuchet MS"/>
                <a:cs typeface="Trebuchet MS"/>
              </a:rPr>
              <a:t>on</a:t>
            </a:r>
            <a:r>
              <a:rPr sz="13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30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13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Trebuchet MS"/>
                <a:cs typeface="Trebuchet MS"/>
              </a:rPr>
              <a:t>Sand</a:t>
            </a:r>
            <a:endParaRPr sz="1300" dirty="0">
              <a:latin typeface="Trebuchet MS"/>
              <a:cs typeface="Trebuchet MS"/>
            </a:endParaRPr>
          </a:p>
          <a:p>
            <a:pPr marL="12700"/>
            <a:r>
              <a:rPr lang="ru-RU" sz="1300" spc="-10" dirty="0">
                <a:solidFill>
                  <a:srgbClr val="939598"/>
                </a:solidFill>
                <a:latin typeface="Trebuchet MS"/>
                <a:cs typeface="Trebuchet MS"/>
              </a:rPr>
              <a:t>Встретьте рассвет с шампанским и тёплой выпечкой. Позже — барбекю на пляже </a:t>
            </a:r>
          </a:p>
          <a:p>
            <a:pPr marL="12700"/>
            <a:r>
              <a:rPr lang="ru-RU" sz="1300" spc="-10" dirty="0">
                <a:solidFill>
                  <a:srgbClr val="939598"/>
                </a:solidFill>
                <a:latin typeface="Trebuchet MS"/>
                <a:cs typeface="Trebuchet MS"/>
              </a:rPr>
              <a:t>под руководством шефа, куда можно добраться на скоростном катере или гидроцикле, встречая по пути дельфинов.</a:t>
            </a:r>
          </a:p>
          <a:p>
            <a:pPr marL="17145">
              <a:spcBef>
                <a:spcPts val="819"/>
              </a:spcBef>
            </a:pPr>
            <a:r>
              <a:rPr lang="ru-RU" sz="1300" dirty="0">
                <a:solidFill>
                  <a:srgbClr val="231F20"/>
                </a:solidFill>
                <a:latin typeface="Trebuchet MS"/>
                <a:cs typeface="Trebuchet MS"/>
              </a:rPr>
              <a:t>Водные активности</a:t>
            </a:r>
            <a:endParaRPr sz="1300" dirty="0">
              <a:latin typeface="Trebuchet MS"/>
              <a:cs typeface="Trebuchet MS"/>
            </a:endParaRPr>
          </a:p>
          <a:p>
            <a:pPr marL="21590" marR="164465" indent="1905"/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Моторизованные и немоторизованные водные виды спорта по всей лагуне — от гидроцикла и вейкбординга до парусного спорта, кайтсёрфинга и </a:t>
            </a:r>
            <a:r>
              <a:rPr lang="ru-RU" sz="1300" dirty="0" err="1">
                <a:solidFill>
                  <a:srgbClr val="939598"/>
                </a:solidFill>
                <a:latin typeface="Trebuchet MS"/>
                <a:cs typeface="Trebuchet MS"/>
              </a:rPr>
              <a:t>паддлбординга</a:t>
            </a:r>
            <a:r>
              <a:rPr lang="ru-RU" sz="1300" dirty="0">
                <a:solidFill>
                  <a:srgbClr val="939598"/>
                </a:solidFill>
                <a:latin typeface="Trebuchet MS"/>
                <a:cs typeface="Trebuchet MS"/>
              </a:rPr>
              <a:t>.</a:t>
            </a:r>
            <a:endParaRPr lang="ru-RU" sz="1300" dirty="0">
              <a:latin typeface="Trebuchet MS"/>
              <a:cs typeface="Trebuchet MS"/>
            </a:endParaRPr>
          </a:p>
        </p:txBody>
      </p:sp>
      <p:pic>
        <p:nvPicPr>
          <p:cNvPr id="4" name="object 4" descr="A group of people are sitting on a deck at night, looking up at the sky.  AI generated content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8712" y="5979375"/>
            <a:ext cx="2992991" cy="4248000"/>
          </a:xfrm>
          <a:prstGeom prst="rect">
            <a:avLst/>
          </a:prstGeom>
        </p:spPr>
      </p:pic>
      <p:pic>
        <p:nvPicPr>
          <p:cNvPr id="5" name="object 5" descr="A person is swimming in the ocean, and a shark is nearby.  AI generated conten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73250" y="7059375"/>
            <a:ext cx="2209086" cy="3168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87997" y="271884"/>
            <a:ext cx="6151007" cy="1592744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35255" marR="5080" indent="-123189">
              <a:lnSpc>
                <a:spcPts val="5600"/>
              </a:lnSpc>
              <a:spcBef>
                <a:spcPts val="1220"/>
              </a:spcBef>
            </a:pPr>
            <a:r>
              <a:rPr lang="ru-RU" spc="-114" dirty="0"/>
              <a:t>Гастрономические впечатления</a:t>
            </a:r>
            <a:endParaRPr spc="-175" dirty="0"/>
          </a:p>
        </p:txBody>
      </p:sp>
      <p:sp>
        <p:nvSpPr>
          <p:cNvPr id="3" name="object 3"/>
          <p:cNvSpPr txBox="1"/>
          <p:nvPr/>
        </p:nvSpPr>
        <p:spPr>
          <a:xfrm>
            <a:off x="3397249" y="4660900"/>
            <a:ext cx="3884453" cy="4939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spcBef>
                <a:spcPts val="10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Out of This World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международная кухня</a:t>
            </a:r>
            <a:endParaRPr sz="1200" dirty="0">
              <a:latin typeface="Trebuchet MS"/>
              <a:cs typeface="Trebuchet MS"/>
            </a:endParaRPr>
          </a:p>
          <a:p>
            <a:pPr marL="23495" marR="62230" indent="635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Утончённый ужин и редкие вина под звёздами в обсерватории на воде </a:t>
            </a:r>
            <a:r>
              <a:rPr lang="en" sz="12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 Secret.</a:t>
            </a:r>
          </a:p>
          <a:p>
            <a:pPr marL="14604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The Living Room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международная кухня</a:t>
            </a:r>
            <a:endParaRPr sz="1200" dirty="0">
              <a:latin typeface="Trebuchet MS"/>
              <a:cs typeface="Trebuchet MS"/>
            </a:endParaRPr>
          </a:p>
          <a:p>
            <a:pPr marL="23495" marR="82550" indent="-1143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Островной стол на весь день, от рассвета до заката, со свежими вкусами.</a:t>
            </a:r>
          </a:p>
          <a:p>
            <a:pPr marL="23495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So Primitive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мальдивская кухня</a:t>
            </a:r>
            <a:endParaRPr sz="1200" dirty="0">
              <a:latin typeface="Trebuchet MS"/>
              <a:cs typeface="Trebuchet MS"/>
            </a:endParaRPr>
          </a:p>
          <a:p>
            <a:pPr marL="19685" marR="71755" indent="4445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Кухня на огне у самой береговой линии, где дым, пламя и морской воздух формируют каждое блюдо.</a:t>
            </a:r>
          </a:p>
          <a:p>
            <a:pPr marL="17145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A World of </a:t>
            </a:r>
            <a:r>
              <a:rPr sz="1200" dirty="0" err="1">
                <a:solidFill>
                  <a:srgbClr val="231F20"/>
                </a:solidFill>
                <a:latin typeface="Trebuchet MS"/>
                <a:cs typeface="Trebuchet MS"/>
              </a:rPr>
              <a:t>Flavour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международная кухня</a:t>
            </a:r>
            <a:endParaRPr sz="1200" dirty="0">
              <a:latin typeface="Trebuchet MS"/>
              <a:cs typeface="Trebuchet MS"/>
            </a:endParaRPr>
          </a:p>
          <a:p>
            <a:pPr marL="21590" marR="226060" indent="1905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Завтрак на рассвете или поздние пиршества, которыми можно наслаждаться в своей вилле.</a:t>
            </a:r>
          </a:p>
          <a:p>
            <a:pPr marL="22225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Chef’s Table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международная кухня</a:t>
            </a:r>
            <a:endParaRPr sz="1200" dirty="0">
              <a:latin typeface="Trebuchet MS"/>
              <a:cs typeface="Trebuchet MS"/>
            </a:endParaRPr>
          </a:p>
          <a:p>
            <a:pPr marL="23495" marR="50800" indent="-762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Дегустационное меню у 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Executive Chef </a:t>
            </a:r>
            <a:endParaRPr lang="ru-RU" sz="1200" dirty="0">
              <a:solidFill>
                <a:srgbClr val="939598"/>
              </a:solidFill>
              <a:latin typeface="Trebuchet MS"/>
              <a:cs typeface="Trebuchet MS"/>
            </a:endParaRPr>
          </a:p>
          <a:p>
            <a:pPr marL="23495" marR="50800" indent="-7620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в сопровождении изысканных вин, рекомендованных нашим штатным сомелье.</a:t>
            </a:r>
          </a:p>
          <a:p>
            <a:pPr marL="14604">
              <a:spcBef>
                <a:spcPts val="82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The Secret Garden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международная кухня</a:t>
            </a:r>
            <a:endParaRPr sz="1200" dirty="0">
              <a:latin typeface="Trebuchet MS"/>
              <a:cs typeface="Trebuchet MS"/>
            </a:endParaRPr>
          </a:p>
          <a:p>
            <a:pPr marL="24130"/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Ужин в саду, где в воздухе чувствуется аромат свежих трав.</a:t>
            </a:r>
          </a:p>
          <a:p>
            <a:pPr marL="14604">
              <a:spcBef>
                <a:spcPts val="840"/>
              </a:spcBef>
            </a:pP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The Secret Bar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коктейли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·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закуски</a:t>
            </a:r>
            <a:endParaRPr sz="1200" dirty="0">
              <a:latin typeface="Trebuchet MS"/>
              <a:cs typeface="Trebuchet MS"/>
            </a:endParaRPr>
          </a:p>
          <a:p>
            <a:pPr marL="26034" marR="329565" indent="-1905">
              <a:spcBef>
                <a:spcPts val="5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Напитки под ваше настроение. Особенно хороши за камерными разговорами</a:t>
            </a:r>
            <a:r>
              <a:rPr sz="1200" dirty="0">
                <a:solidFill>
                  <a:srgbClr val="939598"/>
                </a:solidFill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4" name="object 4" descr="A man is sitting on a bench under a thatched roof, overlooking the ocean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997" y="6105004"/>
            <a:ext cx="2826004" cy="40109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5300" y="2080195"/>
            <a:ext cx="6760024" cy="113877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4445">
              <a:lnSpc>
                <a:spcPct val="104200"/>
              </a:lnSpc>
              <a:spcBef>
                <a:spcPts val="60"/>
              </a:spcBef>
            </a:pP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Гастрономия в </a:t>
            </a:r>
            <a:r>
              <a:rPr lang="en" sz="1400" spc="-1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400" spc="-10" dirty="0">
                <a:solidFill>
                  <a:srgbClr val="939598"/>
                </a:solidFill>
                <a:latin typeface="Trebuchet MS"/>
                <a:cs typeface="Trebuchet MS"/>
              </a:rPr>
              <a:t> Secret </a:t>
            </a: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интуитивна и глубоко персонализирована — </a:t>
            </a:r>
          </a:p>
          <a:p>
            <a:pPr marL="12700" marR="5080" indent="4445">
              <a:lnSpc>
                <a:spcPct val="104200"/>
              </a:lnSpc>
              <a:spcBef>
                <a:spcPts val="60"/>
              </a:spcBef>
            </a:pP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она выстраивается вокруг вашего настроения, пространства и ритма. </a:t>
            </a:r>
          </a:p>
          <a:p>
            <a:pPr marL="12700" marR="5080" indent="4445">
              <a:lnSpc>
                <a:spcPct val="104200"/>
              </a:lnSpc>
              <a:spcBef>
                <a:spcPts val="60"/>
              </a:spcBef>
            </a:pPr>
            <a:r>
              <a:rPr lang="ru-RU" sz="1400" spc="-10" dirty="0">
                <a:solidFill>
                  <a:srgbClr val="939598"/>
                </a:solidFill>
                <a:latin typeface="Trebuchet MS"/>
                <a:cs typeface="Trebuchet MS"/>
              </a:rPr>
              <a:t>От расслабленных обедов у берега до камерных ужинов, основанных на свежих ингредиентах и тихих открытиях, каждое впечатление ощущается глубоко личным. Комнаты сыра, шоколада и мороженого открыты круглосуточно.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653" y="259184"/>
            <a:ext cx="25956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220" dirty="0">
                <a:solidFill>
                  <a:srgbClr val="39190C"/>
                </a:solidFill>
                <a:latin typeface="Tahoma"/>
                <a:cs typeface="Tahoma"/>
              </a:rPr>
              <a:t>Почему</a:t>
            </a:r>
            <a:endParaRPr sz="5600" dirty="0">
              <a:latin typeface="Tahoma"/>
              <a:cs typeface="Tahom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60258" y="970384"/>
            <a:ext cx="406527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60" dirty="0"/>
              <a:t>Soneva</a:t>
            </a:r>
            <a:r>
              <a:rPr spc="-969" dirty="0"/>
              <a:t> </a:t>
            </a:r>
            <a:r>
              <a:rPr spc="-145" dirty="0"/>
              <a:t>Secret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7204" y="2025383"/>
            <a:ext cx="487264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Некоторые места предлагают приватность. </a:t>
            </a:r>
            <a:r>
              <a:rPr lang="en" sz="12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 Secret 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предлагает целый атолл. Один курорт, один горизонт, тринадцать вилл. В самой западной части Мальдив остров окружён нетронутой природой и одной из самых разнообразных морских экосистем Индийского океана. Для двоих или для двадцати, для праздника или тихого единения — остров полностью принадлежит вам.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7706" y="4012719"/>
            <a:ext cx="3275846" cy="6103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500" dirty="0">
                <a:latin typeface="Tahoma"/>
                <a:cs typeface="Tahoma"/>
              </a:rPr>
              <a:t>Место для</a:t>
            </a:r>
            <a:endParaRPr sz="1500" dirty="0">
              <a:latin typeface="Tahoma"/>
              <a:cs typeface="Tahoma"/>
            </a:endParaRPr>
          </a:p>
          <a:p>
            <a:pPr marL="22225">
              <a:lnSpc>
                <a:spcPct val="100000"/>
              </a:lnSpc>
              <a:spcBef>
                <a:spcPts val="960"/>
              </a:spcBef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Пар</a:t>
            </a:r>
            <a:endParaRPr sz="1200" dirty="0">
              <a:latin typeface="Trebuchet MS"/>
              <a:cs typeface="Trebuchet MS"/>
            </a:endParaRPr>
          </a:p>
          <a:p>
            <a:pPr marL="23495" marR="35560" indent="-7620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Горизонт, созданный для двоих, </a:t>
            </a:r>
          </a:p>
          <a:p>
            <a:pPr marL="23495" marR="35560" indent="-7620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неспешные утра и остров, где внешний </a:t>
            </a:r>
          </a:p>
          <a:p>
            <a:pPr marL="23495" marR="35560" indent="-7620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мир не имеет значения.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200" dirty="0">
              <a:latin typeface="Trebuchet MS"/>
              <a:cs typeface="Trebuchet MS"/>
            </a:endParaRPr>
          </a:p>
          <a:p>
            <a:pPr marL="24765">
              <a:lnSpc>
                <a:spcPct val="100000"/>
              </a:lnSpc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Семей</a:t>
            </a:r>
            <a:endParaRPr sz="1200" dirty="0">
              <a:latin typeface="Trebuchet MS"/>
              <a:cs typeface="Trebuchet MS"/>
            </a:endParaRPr>
          </a:p>
          <a:p>
            <a:pPr marL="19685" marR="5080" indent="-7620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Детский клуб 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The Den, </a:t>
            </a: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водные горки, смежные детские спальни и остров, </a:t>
            </a:r>
          </a:p>
          <a:p>
            <a:pPr marL="19685" marR="5080" indent="-7620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где каждый день ощущается как открытие.</a:t>
            </a: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 dirty="0">
              <a:latin typeface="Trebuchet MS"/>
              <a:cs typeface="Trebuchet MS"/>
            </a:endParaRPr>
          </a:p>
          <a:p>
            <a:pPr marL="16510" marR="27305" indent="8255">
              <a:lnSpc>
                <a:spcPct val="104200"/>
              </a:lnSpc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Отдыха нескольких поколений </a:t>
            </a:r>
          </a:p>
          <a:p>
            <a:pPr marL="16510" marR="27305" indent="8255">
              <a:lnSpc>
                <a:spcPct val="104200"/>
              </a:lnSpc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и важных торжеств</a:t>
            </a:r>
          </a:p>
          <a:p>
            <a:pPr marL="16510" marR="27305" indent="8255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Остров, созданный вокруг моментов, которые имеют значение. Для тех,</a:t>
            </a:r>
          </a:p>
          <a:p>
            <a:pPr marL="16510" marR="27305" indent="8255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кто хочет сделать </a:t>
            </a:r>
            <a:r>
              <a:rPr lang="en" sz="1200" dirty="0" err="1">
                <a:solidFill>
                  <a:srgbClr val="939598"/>
                </a:solidFill>
                <a:latin typeface="Trebuchet MS"/>
                <a:cs typeface="Trebuchet MS"/>
              </a:rPr>
              <a:t>Soneva</a:t>
            </a:r>
            <a:r>
              <a:rPr lang="en" sz="1200" dirty="0">
                <a:solidFill>
                  <a:srgbClr val="939598"/>
                </a:solidFill>
                <a:latin typeface="Trebuchet MS"/>
                <a:cs typeface="Trebuchet MS"/>
              </a:rPr>
              <a:t> Secret </a:t>
            </a:r>
            <a:endParaRPr lang="ru-RU" sz="1200" dirty="0">
              <a:solidFill>
                <a:srgbClr val="939598"/>
              </a:solidFill>
              <a:latin typeface="Trebuchet MS"/>
              <a:cs typeface="Trebuchet MS"/>
            </a:endParaRPr>
          </a:p>
          <a:p>
            <a:pPr marL="16510" marR="27305" indent="8255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полностью своим.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200" dirty="0">
              <a:latin typeface="Trebuchet MS"/>
              <a:cs typeface="Trebuchet MS"/>
            </a:endParaRPr>
          </a:p>
          <a:p>
            <a:pPr marL="24765">
              <a:lnSpc>
                <a:spcPct val="100000"/>
              </a:lnSpc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Исследователей подводного мира</a:t>
            </a:r>
            <a:endParaRPr sz="1200" dirty="0">
              <a:latin typeface="Trebuchet MS"/>
              <a:cs typeface="Trebuchet MS"/>
            </a:endParaRPr>
          </a:p>
          <a:p>
            <a:pPr marL="19685" marR="97790" indent="3810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Манты, разнообразные рифы и морской мир, который ощущается неизведанным.</a:t>
            </a:r>
          </a:p>
          <a:p>
            <a:pPr marL="19685" marR="97790" indent="3810">
              <a:lnSpc>
                <a:spcPct val="104200"/>
              </a:lnSpc>
            </a:pPr>
            <a:endParaRPr sz="1200" dirty="0">
              <a:latin typeface="Trebuchet MS"/>
              <a:cs typeface="Trebuchet MS"/>
            </a:endParaRPr>
          </a:p>
          <a:p>
            <a:pPr marL="24765">
              <a:lnSpc>
                <a:spcPct val="100000"/>
              </a:lnSpc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Гурманов и ценителей вина</a:t>
            </a:r>
            <a:endParaRPr sz="1200" dirty="0">
              <a:latin typeface="Trebuchet MS"/>
              <a:cs typeface="Trebuchet MS"/>
            </a:endParaRPr>
          </a:p>
          <a:p>
            <a:pPr marL="19685" marR="382905" indent="3810">
              <a:lnSpc>
                <a:spcPct val="104200"/>
              </a:lnSpc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Персональные шефы, меню, созданные для вас, и гастрономический опыт, где ужин сам по себе становится достопримечательностью.</a:t>
            </a: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200" dirty="0">
              <a:latin typeface="Trebuchet MS"/>
              <a:cs typeface="Trebuchet MS"/>
            </a:endParaRPr>
          </a:p>
          <a:p>
            <a:pPr marL="22225">
              <a:lnSpc>
                <a:spcPct val="100000"/>
              </a:lnSpc>
            </a:pP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Гостей, ищущих</a:t>
            </a:r>
            <a:r>
              <a:rPr sz="12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1200" dirty="0">
                <a:solidFill>
                  <a:srgbClr val="231F20"/>
                </a:solidFill>
                <a:latin typeface="Trebuchet MS"/>
                <a:cs typeface="Trebuchet MS"/>
              </a:rPr>
              <a:t>уединения в стиле </a:t>
            </a:r>
            <a:r>
              <a:rPr sz="1200" dirty="0" err="1">
                <a:solidFill>
                  <a:srgbClr val="231F20"/>
                </a:solidFill>
                <a:latin typeface="Trebuchet MS"/>
                <a:cs typeface="Trebuchet MS"/>
              </a:rPr>
              <a:t>Soneva</a:t>
            </a:r>
            <a:endParaRPr sz="1200" dirty="0">
              <a:latin typeface="Trebuchet MS"/>
              <a:cs typeface="Trebuchet MS"/>
            </a:endParaRPr>
          </a:p>
          <a:p>
            <a:pPr marL="24130">
              <a:spcBef>
                <a:spcPts val="4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Глубоко приватное, неспешное </a:t>
            </a:r>
          </a:p>
          <a:p>
            <a:pPr marL="24130">
              <a:spcBef>
                <a:spcPts val="40"/>
              </a:spcBef>
            </a:pPr>
            <a:r>
              <a:rPr lang="ru-RU" sz="1200" dirty="0">
                <a:solidFill>
                  <a:srgbClr val="939598"/>
                </a:solidFill>
                <a:latin typeface="Trebuchet MS"/>
                <a:cs typeface="Trebuchet MS"/>
              </a:rPr>
              <a:t>и непохожее ни на одно другое место</a:t>
            </a:r>
            <a:r>
              <a:rPr sz="1200" dirty="0">
                <a:solidFill>
                  <a:srgbClr val="939598"/>
                </a:solidFill>
                <a:latin typeface="Trebuchet MS"/>
                <a:cs typeface="Trebuchet MS"/>
              </a:rPr>
              <a:t>.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6" name="object 6" descr="A woman stands on a dock, looking out at the ocean.  AI generated conten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4001" y="5453989"/>
            <a:ext cx="3692484" cy="466200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7173" y="4304982"/>
            <a:ext cx="1253490" cy="8126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Сезон </a:t>
            </a:r>
            <a:r>
              <a:rPr lang="ru-RU" sz="800" dirty="0" err="1">
                <a:solidFill>
                  <a:srgbClr val="231F20"/>
                </a:solidFill>
                <a:latin typeface="Trebuchet MS"/>
                <a:cs typeface="Trebuchet MS"/>
              </a:rPr>
              <a:t>мант</a:t>
            </a:r>
            <a:endParaRPr sz="800" dirty="0">
              <a:latin typeface="Trebuchet MS"/>
              <a:cs typeface="Trebuchet MS"/>
            </a:endParaRPr>
          </a:p>
          <a:p>
            <a:pPr marL="19685" marR="5080" indent="-7620">
              <a:lnSpc>
                <a:spcPct val="104200"/>
              </a:lnSpc>
            </a:pPr>
            <a:r>
              <a:rPr lang="ru-RU"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Обычно с июня по ноябрь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endParaRPr lang="ru-RU" sz="800" spc="-20" dirty="0">
              <a:solidFill>
                <a:srgbClr val="231F20"/>
              </a:solidFill>
              <a:latin typeface="Trebuchet MS"/>
              <a:cs typeface="Trebuchet MS"/>
            </a:endParaRPr>
          </a:p>
          <a:p>
            <a:pPr marL="19685" marR="5080" indent="-7620">
              <a:lnSpc>
                <a:spcPct val="104200"/>
              </a:lnSpc>
            </a:pPr>
            <a:r>
              <a:rPr lang="ru-RU" sz="800" spc="-20" dirty="0">
                <a:solidFill>
                  <a:srgbClr val="231F20"/>
                </a:solidFill>
                <a:latin typeface="Trebuchet MS"/>
                <a:cs typeface="Trebuchet MS"/>
              </a:rPr>
              <a:t>в зависимости от условий</a:t>
            </a:r>
            <a:endParaRPr sz="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800" dirty="0">
              <a:latin typeface="Trebuchet MS"/>
              <a:cs typeface="Trebuchet MS"/>
            </a:endParaRPr>
          </a:p>
          <a:p>
            <a:pPr marL="24765">
              <a:lnSpc>
                <a:spcPct val="100000"/>
              </a:lnSpc>
              <a:spcBef>
                <a:spcPts val="5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Бронирование</a:t>
            </a:r>
            <a:endParaRPr sz="800" dirty="0">
              <a:latin typeface="Trebuchet MS"/>
              <a:cs typeface="Trebuchet MS"/>
            </a:endParaRPr>
          </a:p>
          <a:p>
            <a:pPr marL="2159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2"/>
              </a:rPr>
              <a:t>reservations@soneva.com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78573" y="5265981"/>
            <a:ext cx="95313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Продажи</a:t>
            </a:r>
            <a:endParaRPr sz="800" dirty="0">
              <a:latin typeface="Trebuchet MS"/>
              <a:cs typeface="Trebuchet MS"/>
            </a:endParaRPr>
          </a:p>
          <a:p>
            <a:pPr marL="1397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3"/>
              </a:rPr>
              <a:t>laurent@soneva.com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6668" y="5682982"/>
            <a:ext cx="91694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Пресса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4"/>
              </a:rPr>
              <a:t>media@soneva.com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4458" y="6099981"/>
            <a:ext cx="55435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Сайт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u="sng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3649" y="6516982"/>
            <a:ext cx="100393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Социальные сети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u="sng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Trebuchet MS"/>
                <a:cs typeface="Trebuchet MS"/>
              </a:rPr>
              <a:t>@sonevasecretofficial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67172" y="6897982"/>
            <a:ext cx="825500" cy="274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Soneva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Secret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+960 660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4300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67172" y="7314981"/>
            <a:ext cx="10325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Северная Америка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+1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305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849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2423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5"/>
              </a:rPr>
              <a:t>aimee@soneva.com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7172" y="7858982"/>
            <a:ext cx="1692278" cy="399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21285" indent="444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Австралия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 Новая Зеландия</a:t>
            </a:r>
          </a:p>
          <a:p>
            <a:pPr marL="12700" marR="121285" indent="4445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+61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40598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7177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6"/>
              </a:rPr>
              <a:t>tesswillcox@soneva.com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7172" y="8402981"/>
            <a:ext cx="102425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latin typeface="Trebuchet MS"/>
                <a:cs typeface="Trebuchet MS"/>
              </a:rPr>
              <a:t>Китай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+86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138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1002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9496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7"/>
              </a:rPr>
              <a:t>elaine@soneva.com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7172" y="8946982"/>
            <a:ext cx="1539878" cy="51001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4765" marR="5080" indent="-635">
              <a:lnSpc>
                <a:spcPct val="104200"/>
              </a:lnSpc>
              <a:spcBef>
                <a:spcPts val="60"/>
              </a:spcBef>
            </a:pPr>
            <a:r>
              <a:rPr lang="ru-RU" sz="800" spc="-20" dirty="0">
                <a:solidFill>
                  <a:srgbClr val="231F20"/>
                </a:solidFill>
                <a:latin typeface="Trebuchet MS"/>
                <a:cs typeface="Trebuchet MS"/>
              </a:rPr>
              <a:t>Франция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Бельгия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Люксембург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Монако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Нидерланды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T: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+33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61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57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94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437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8"/>
              </a:rPr>
              <a:t>stephanie@soneva.com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7172" y="9617981"/>
            <a:ext cx="1539878" cy="52777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0" indent="1206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Регионы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DACH &amp; CEE,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Италия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Испания и Португалия</a:t>
            </a:r>
          </a:p>
          <a:p>
            <a:pPr marL="12700" marR="50800" indent="1206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+34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910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807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870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  <a:hlinkClick r:id="rId9"/>
              </a:rPr>
              <a:t>alfonso@soneva.com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66172" y="5032175"/>
            <a:ext cx="1315530" cy="52283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3495" marR="75565" indent="-825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Япония, Южная Корея </a:t>
            </a:r>
          </a:p>
          <a:p>
            <a:pPr marL="23495" marR="75565" indent="-825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 Сингапур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+81 (0) 90 3426 6506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0"/>
              </a:rPr>
              <a:t>yoshie@soneva.com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66172" y="5697691"/>
            <a:ext cx="142822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Латинская Америка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+55 11 99164 9415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1"/>
              </a:rPr>
              <a:t>fernanda@soneva.com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66172" y="6222528"/>
            <a:ext cx="1393478" cy="52777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Великобритания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Ирландия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 страны Северной Европы</a:t>
            </a:r>
          </a:p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+44 (0) 7590 217707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2"/>
              </a:rPr>
              <a:t>alan@soneva.com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66172" y="6892982"/>
            <a:ext cx="1319443" cy="52777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4610" indent="1206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Индия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Пакистан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Непал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,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Бутан и Бангладеш</a:t>
            </a:r>
          </a:p>
          <a:p>
            <a:pPr marL="12700" marR="54610" indent="1206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+91 914 808 8884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3"/>
              </a:rPr>
              <a:t>aparna@soneva.com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66172" y="7563981"/>
            <a:ext cx="1265443" cy="4013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40335" indent="952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GCC &amp; Middle East </a:t>
            </a:r>
            <a:endParaRPr lang="ru-RU" sz="800" dirty="0">
              <a:solidFill>
                <a:srgbClr val="231F20"/>
              </a:solidFill>
              <a:latin typeface="Trebuchet MS"/>
              <a:cs typeface="Trebuchet MS"/>
            </a:endParaRPr>
          </a:p>
          <a:p>
            <a:pPr marL="12700" marR="140335" indent="952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+971545177722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4"/>
              </a:rPr>
              <a:t>salma@soneva.com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66173" y="8107982"/>
            <a:ext cx="1589436" cy="39972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348615" indent="12065">
              <a:lnSpc>
                <a:spcPct val="104200"/>
              </a:lnSpc>
              <a:spcBef>
                <a:spcPts val="6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Россия и страны СНГ</a:t>
            </a:r>
          </a:p>
          <a:p>
            <a:pPr marL="12700" marR="348615" indent="1206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+7 495 227 91 21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5"/>
              </a:rPr>
              <a:t>sales-russia@soneva.com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66173" y="8651981"/>
            <a:ext cx="13202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Африка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+97 152 135 4732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3"/>
              </a:rPr>
              <a:t>laurent@soneva.com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66173" y="9195982"/>
            <a:ext cx="118483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Турция и Израиль</a:t>
            </a:r>
            <a:endParaRPr sz="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+90 532 266 73 99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6"/>
              </a:rPr>
              <a:t>anet@soneva.com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66173" y="9739982"/>
            <a:ext cx="1502568" cy="4013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DMC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Мальдивы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и Шри-Ланка</a:t>
            </a:r>
          </a:p>
          <a:p>
            <a:pPr marL="12700" marR="5080" indent="12065">
              <a:lnSpc>
                <a:spcPct val="104200"/>
              </a:lnSpc>
              <a:spcBef>
                <a:spcPts val="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T: +960 733 0034</a:t>
            </a:r>
            <a:endParaRPr sz="800" dirty="0">
              <a:latin typeface="Trebuchet MS"/>
              <a:cs typeface="Trebuchet MS"/>
            </a:endParaRPr>
          </a:p>
          <a:p>
            <a:pPr marL="24130">
              <a:lnSpc>
                <a:spcPct val="100000"/>
              </a:lnSpc>
              <a:spcBef>
                <a:spcPts val="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  <a:hlinkClick r:id="rId17"/>
              </a:rPr>
              <a:t>aisha@soneva.com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264472" y="250183"/>
            <a:ext cx="3513778" cy="1592744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4604" marR="5080" indent="-2540">
              <a:lnSpc>
                <a:spcPts val="5600"/>
              </a:lnSpc>
              <a:spcBef>
                <a:spcPts val="1220"/>
              </a:spcBef>
            </a:pPr>
            <a:r>
              <a:rPr lang="ru-RU" spc="-229" dirty="0"/>
              <a:t>Свяжитесь с нами</a:t>
            </a:r>
            <a:endParaRPr spc="-25" dirty="0"/>
          </a:p>
        </p:txBody>
      </p:sp>
      <p:pic>
        <p:nvPicPr>
          <p:cNvPr id="23" name="object 23" descr="Two people are standing on a beach near palm trees.  AI generated content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8843" y="6246012"/>
            <a:ext cx="2808795" cy="3863644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10" dirty="0"/>
              <a:t>Factsheet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pc="-20" dirty="0"/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1843" y="8626184"/>
            <a:ext cx="3546407" cy="1592744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44145" marR="5080" indent="-132080">
              <a:lnSpc>
                <a:spcPts val="5600"/>
              </a:lnSpc>
              <a:spcBef>
                <a:spcPts val="1220"/>
              </a:spcBef>
            </a:pPr>
            <a:r>
              <a:rPr lang="ru-RU" spc="-114" dirty="0">
                <a:solidFill>
                  <a:srgbClr val="F8F2E9"/>
                </a:solidFill>
              </a:rPr>
              <a:t>Остров</a:t>
            </a:r>
            <a:br>
              <a:rPr lang="ru-RU" spc="-114" dirty="0">
                <a:solidFill>
                  <a:srgbClr val="F8F2E9"/>
                </a:solidFill>
              </a:rPr>
            </a:br>
            <a:r>
              <a:rPr lang="ru-RU" spc="-114" dirty="0">
                <a:solidFill>
                  <a:srgbClr val="F8F2E9"/>
                </a:solidFill>
              </a:rPr>
              <a:t>в деталях</a:t>
            </a:r>
            <a:endParaRPr spc="-10" dirty="0">
              <a:solidFill>
                <a:srgbClr val="F8F2E9"/>
              </a:solidFill>
            </a:endParaRPr>
          </a:p>
        </p:txBody>
      </p:sp>
      <p:pic>
        <p:nvPicPr>
          <p:cNvPr id="3" name="object 3" descr="A yellow sun with a black center.  AI generated cont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3850" y="469900"/>
            <a:ext cx="411479" cy="4114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8000" y="10344261"/>
            <a:ext cx="6981190" cy="11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10"/>
              </a:lnSpc>
              <a:tabLst>
                <a:tab pos="6753225" algn="l"/>
              </a:tabLst>
            </a:pPr>
            <a:r>
              <a:rPr sz="800" spc="-10" dirty="0">
                <a:solidFill>
                  <a:srgbClr val="939598"/>
                </a:solidFill>
                <a:latin typeface="Trebuchet MS"/>
                <a:cs typeface="Trebuchet MS"/>
              </a:rPr>
              <a:t>Factsheet</a:t>
            </a:r>
            <a:r>
              <a:rPr sz="800" dirty="0">
                <a:solidFill>
                  <a:srgbClr val="939598"/>
                </a:solidFill>
                <a:latin typeface="Trebuchet MS"/>
                <a:cs typeface="Trebuchet MS"/>
              </a:rPr>
              <a:t>	</a:t>
            </a:r>
            <a:r>
              <a:rPr sz="800" spc="-20" dirty="0">
                <a:solidFill>
                  <a:srgbClr val="939598"/>
                </a:solidFill>
                <a:latin typeface="Trebuchet MS"/>
                <a:cs typeface="Trebuchet MS"/>
              </a:rPr>
              <a:t>2026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50" y="975004"/>
            <a:ext cx="7547609" cy="9717405"/>
            <a:chOff x="6350" y="975004"/>
            <a:chExt cx="7547609" cy="9717405"/>
          </a:xfrm>
        </p:grpSpPr>
        <p:sp>
          <p:nvSpPr>
            <p:cNvPr id="4" name="object 4"/>
            <p:cNvSpPr/>
            <p:nvPr/>
          </p:nvSpPr>
          <p:spPr>
            <a:xfrm>
              <a:off x="6350" y="975004"/>
              <a:ext cx="7547609" cy="9717405"/>
            </a:xfrm>
            <a:custGeom>
              <a:avLst/>
              <a:gdLst/>
              <a:ahLst/>
              <a:cxnLst/>
              <a:rect l="l" t="t" r="r" b="b"/>
              <a:pathLst>
                <a:path w="7547609" h="9717405">
                  <a:moveTo>
                    <a:pt x="7547292" y="0"/>
                  </a:moveTo>
                  <a:lnTo>
                    <a:pt x="0" y="0"/>
                  </a:lnTo>
                  <a:lnTo>
                    <a:pt x="0" y="9716998"/>
                  </a:lnTo>
                  <a:lnTo>
                    <a:pt x="7547292" y="9716998"/>
                  </a:lnTo>
                  <a:lnTo>
                    <a:pt x="75472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0" y="1554010"/>
              <a:ext cx="7547305" cy="360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0" y="1912001"/>
              <a:ext cx="7547305" cy="9459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0" y="2855836"/>
              <a:ext cx="7547305" cy="9470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0" y="3800731"/>
              <a:ext cx="7547305" cy="94597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50" y="4744567"/>
              <a:ext cx="7547305" cy="9470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50" y="5689473"/>
              <a:ext cx="7547305" cy="286537"/>
            </a:xfrm>
            <a:prstGeom prst="rect">
              <a:avLst/>
            </a:prstGeom>
          </p:spPr>
        </p:pic>
        <p:pic>
          <p:nvPicPr>
            <p:cNvPr id="11" name="object 11" descr="A resort map shows the layout of the resort, including the beach, water, and land.  AI generated content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0042" y="5016119"/>
              <a:ext cx="324002" cy="4504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334390" y="4984841"/>
            <a:ext cx="35750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dirty="0">
                <a:solidFill>
                  <a:srgbClr val="231F20"/>
                </a:solidFill>
                <a:latin typeface="Trebuchet MS"/>
                <a:cs typeface="Trebuchet MS"/>
              </a:rPr>
              <a:t>Solar</a:t>
            </a:r>
            <a:r>
              <a:rPr sz="5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500" spc="-10" dirty="0">
                <a:solidFill>
                  <a:srgbClr val="231F20"/>
                </a:solidFill>
                <a:latin typeface="Trebuchet MS"/>
                <a:cs typeface="Trebuchet MS"/>
              </a:rPr>
              <a:t>Panel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18604" y="3790712"/>
            <a:ext cx="6922770" cy="992505"/>
            <a:chOff x="318604" y="3790712"/>
            <a:chExt cx="6922770" cy="992505"/>
          </a:xfrm>
        </p:grpSpPr>
        <p:pic>
          <p:nvPicPr>
            <p:cNvPr id="14" name="object 14" descr="A resort map shows the layout of the resort, including the beach, water, and land.  AI generated content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02056" y="4451032"/>
              <a:ext cx="339293" cy="331609"/>
            </a:xfrm>
            <a:prstGeom prst="rect">
              <a:avLst/>
            </a:prstGeom>
          </p:spPr>
        </p:pic>
        <p:pic>
          <p:nvPicPr>
            <p:cNvPr id="15" name="object 15" descr="A resort map shows the layout of the resort, including the beach, water, and land.  AI generated content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04009" y="4321708"/>
              <a:ext cx="305497" cy="196824"/>
            </a:xfrm>
            <a:prstGeom prst="rect">
              <a:avLst/>
            </a:prstGeom>
          </p:spPr>
        </p:pic>
        <p:pic>
          <p:nvPicPr>
            <p:cNvPr id="16" name="object 16" descr="A resort map shows the layout of the resort, including the beach, water, and land.  AI generated content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62684" y="4281830"/>
              <a:ext cx="613427" cy="13261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73965" y="4035311"/>
              <a:ext cx="1222641" cy="283743"/>
            </a:xfrm>
            <a:prstGeom prst="rect">
              <a:avLst/>
            </a:prstGeom>
          </p:spPr>
        </p:pic>
        <p:pic>
          <p:nvPicPr>
            <p:cNvPr id="18" name="object 18" descr="A resort map shows the layout of the resort, including the beach, water, and land.  AI generated content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07361" y="4384573"/>
              <a:ext cx="3057461" cy="236220"/>
            </a:xfrm>
            <a:prstGeom prst="rect">
              <a:avLst/>
            </a:prstGeom>
          </p:spPr>
        </p:pic>
        <p:pic>
          <p:nvPicPr>
            <p:cNvPr id="19" name="object 19" descr="A resort map shows the layout of the resort, including the beach, water, and land.  AI generated content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96946" y="4019524"/>
              <a:ext cx="643559" cy="110159"/>
            </a:xfrm>
            <a:prstGeom prst="rect">
              <a:avLst/>
            </a:prstGeom>
          </p:spPr>
        </p:pic>
        <p:pic>
          <p:nvPicPr>
            <p:cNvPr id="20" name="object 20" descr="A resort map shows the layout of the resort, including the beach, water, and land.  AI generated content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38360" y="3848620"/>
              <a:ext cx="3614318" cy="212090"/>
            </a:xfrm>
            <a:prstGeom prst="rect">
              <a:avLst/>
            </a:prstGeom>
          </p:spPr>
        </p:pic>
        <p:pic>
          <p:nvPicPr>
            <p:cNvPr id="21" name="object 21" descr="A resort map shows the layout of the resort, including the beach, water, and land.  AI generated content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57989" y="4099141"/>
              <a:ext cx="641101" cy="22035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08348" y="4085491"/>
              <a:ext cx="71558" cy="11630"/>
            </a:xfrm>
            <a:prstGeom prst="rect">
              <a:avLst/>
            </a:prstGeom>
          </p:spPr>
        </p:pic>
        <p:pic>
          <p:nvPicPr>
            <p:cNvPr id="23" name="object 23" descr="A resort map shows the layout of the resort, including the beach, water, and land.  AI generated content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17420" y="4325467"/>
              <a:ext cx="323297" cy="188442"/>
            </a:xfrm>
            <a:prstGeom prst="rect">
              <a:avLst/>
            </a:prstGeom>
          </p:spPr>
        </p:pic>
        <p:pic>
          <p:nvPicPr>
            <p:cNvPr id="24" name="object 24" descr="A resort map shows the layout of the resort, including the beach, water, and land.  AI generated content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16244" y="4083977"/>
              <a:ext cx="1467675" cy="262382"/>
            </a:xfrm>
            <a:prstGeom prst="rect">
              <a:avLst/>
            </a:prstGeom>
          </p:spPr>
        </p:pic>
        <p:pic>
          <p:nvPicPr>
            <p:cNvPr id="25" name="object 25" descr="A resort map shows the layout of the resort, including the beach, water, and land.  AI generated content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238565" y="4344213"/>
              <a:ext cx="3403346" cy="26349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90596" y="3862209"/>
              <a:ext cx="4292206" cy="235648"/>
            </a:xfrm>
            <a:prstGeom prst="rect">
              <a:avLst/>
            </a:prstGeom>
          </p:spPr>
        </p:pic>
        <p:pic>
          <p:nvPicPr>
            <p:cNvPr id="27" name="object 27" descr="A resort map shows the layout of the resort, including the beach, water, and land.  AI generated content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67623" y="4084847"/>
              <a:ext cx="872811" cy="225850"/>
            </a:xfrm>
            <a:prstGeom prst="rect">
              <a:avLst/>
            </a:prstGeom>
          </p:spPr>
        </p:pic>
        <p:pic>
          <p:nvPicPr>
            <p:cNvPr id="28" name="object 28" descr="A resort map shows the layout of the resort, including the beach, water, and land.  AI generated content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77049" y="4082732"/>
              <a:ext cx="3251" cy="237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079906" y="4084618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0" y="0"/>
                  </a:moveTo>
                  <a:lnTo>
                    <a:pt x="2197" y="0"/>
                  </a:lnTo>
                </a:path>
              </a:pathLst>
            </a:custGeom>
            <a:ln w="3175">
              <a:solidFill>
                <a:srgbClr val="DBC1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979528" y="4102481"/>
              <a:ext cx="834110" cy="152717"/>
            </a:xfrm>
            <a:prstGeom prst="rect">
              <a:avLst/>
            </a:prstGeom>
          </p:spPr>
        </p:pic>
        <p:pic>
          <p:nvPicPr>
            <p:cNvPr id="31" name="object 31" descr="A resort map shows the layout of the resort, including the beach, water, and land.  AI generated content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460517" y="4253065"/>
              <a:ext cx="521335" cy="8468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302027" y="4335602"/>
              <a:ext cx="3183166" cy="24522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59227" y="3914546"/>
              <a:ext cx="4048074" cy="227329"/>
            </a:xfrm>
            <a:prstGeom prst="rect">
              <a:avLst/>
            </a:prstGeom>
          </p:spPr>
        </p:pic>
        <p:pic>
          <p:nvPicPr>
            <p:cNvPr id="34" name="object 34" descr="A resort map shows the layout of the resort, including the beach, water, and land.  AI generated content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057653" y="4139733"/>
              <a:ext cx="729781" cy="22714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806622" y="4102862"/>
              <a:ext cx="0" cy="1270"/>
            </a:xfrm>
            <a:custGeom>
              <a:avLst/>
              <a:gdLst/>
              <a:ahLst/>
              <a:cxnLst/>
              <a:rect l="l" t="t" r="r" b="b"/>
              <a:pathLst>
                <a:path h="1270">
                  <a:moveTo>
                    <a:pt x="0" y="9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D0B1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8604" y="3790712"/>
              <a:ext cx="101777" cy="101790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325441" y="3785931"/>
            <a:ext cx="8826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25" dirty="0">
                <a:solidFill>
                  <a:srgbClr val="FFFFFF"/>
                </a:solidFill>
                <a:latin typeface="Trebuchet MS"/>
                <a:cs typeface="Trebuchet MS"/>
              </a:rPr>
              <a:t>12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94744" y="3801004"/>
            <a:ext cx="101777" cy="101790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706441" y="3796219"/>
            <a:ext cx="7874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35" dirty="0">
                <a:solidFill>
                  <a:srgbClr val="FFFFFF"/>
                </a:solidFill>
                <a:latin typeface="Trebuchet MS"/>
                <a:cs typeface="Trebuchet MS"/>
              </a:rPr>
              <a:t>11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40" name="object 4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74440" y="3781901"/>
            <a:ext cx="101777" cy="101790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1079577" y="3777119"/>
            <a:ext cx="9207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25" dirty="0">
                <a:solidFill>
                  <a:srgbClr val="FFFFFF"/>
                </a:solidFill>
                <a:latin typeface="Trebuchet MS"/>
                <a:cs typeface="Trebuchet MS"/>
              </a:rPr>
              <a:t>10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42" name="object 4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452356" y="3811223"/>
            <a:ext cx="101777" cy="101790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471296" y="3806437"/>
            <a:ext cx="6413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9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44" name="object 44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827905" y="3756505"/>
            <a:ext cx="101777" cy="101790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1846681" y="3751724"/>
            <a:ext cx="64769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8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46" name="object 4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3340169" y="4060897"/>
            <a:ext cx="101777" cy="101790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3361272" y="4056118"/>
            <a:ext cx="5969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48" name="object 4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3564077" y="4039573"/>
            <a:ext cx="101777" cy="101790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3583004" y="4034791"/>
            <a:ext cx="6413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50" name="object 5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791537" y="4062674"/>
            <a:ext cx="101777" cy="101790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3811414" y="4057887"/>
            <a:ext cx="6223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52" name="object 5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013668" y="3995147"/>
            <a:ext cx="101777" cy="101790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4033051" y="3990366"/>
            <a:ext cx="6350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54" name="object 5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136760" y="3874308"/>
            <a:ext cx="101777" cy="101790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5156854" y="3869523"/>
            <a:ext cx="6223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56" name="object 56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5536594" y="3908072"/>
            <a:ext cx="101777" cy="101790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5561539" y="3903291"/>
            <a:ext cx="52069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58" name="object 5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661899" y="2643755"/>
            <a:ext cx="101777" cy="101790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6667850" y="2640398"/>
            <a:ext cx="92075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-25" dirty="0">
                <a:solidFill>
                  <a:srgbClr val="FFFFFF"/>
                </a:solidFill>
                <a:latin typeface="Trebuchet MS"/>
                <a:cs typeface="Trebuchet MS"/>
              </a:rPr>
              <a:t>15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60" name="object 60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190423" y="2060539"/>
            <a:ext cx="101777" cy="101790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2193408" y="2052289"/>
            <a:ext cx="95885" cy="105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00" spc="-25" dirty="0">
                <a:solidFill>
                  <a:srgbClr val="FFFFFF"/>
                </a:solidFill>
                <a:latin typeface="Trebuchet MS"/>
                <a:cs typeface="Trebuchet MS"/>
              </a:rPr>
              <a:t>14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679553" y="4123163"/>
            <a:ext cx="574675" cy="182245"/>
            <a:chOff x="2679553" y="4123163"/>
            <a:chExt cx="574675" cy="182245"/>
          </a:xfrm>
        </p:grpSpPr>
        <p:sp>
          <p:nvSpPr>
            <p:cNvPr id="63" name="object 63"/>
            <p:cNvSpPr/>
            <p:nvPr/>
          </p:nvSpPr>
          <p:spPr>
            <a:xfrm>
              <a:off x="2683247" y="4204864"/>
              <a:ext cx="97155" cy="97155"/>
            </a:xfrm>
            <a:custGeom>
              <a:avLst/>
              <a:gdLst/>
              <a:ahLst/>
              <a:cxnLst/>
              <a:rect l="l" t="t" r="r" b="b"/>
              <a:pathLst>
                <a:path w="97155" h="97154">
                  <a:moveTo>
                    <a:pt x="48285" y="0"/>
                  </a:moveTo>
                  <a:lnTo>
                    <a:pt x="29505" y="3801"/>
                  </a:lnTo>
                  <a:lnTo>
                    <a:pt x="14155" y="14160"/>
                  </a:lnTo>
                  <a:lnTo>
                    <a:pt x="3799" y="29510"/>
                  </a:lnTo>
                  <a:lnTo>
                    <a:pt x="0" y="48285"/>
                  </a:lnTo>
                  <a:lnTo>
                    <a:pt x="3799" y="67067"/>
                  </a:lnTo>
                  <a:lnTo>
                    <a:pt x="14155" y="82421"/>
                  </a:lnTo>
                  <a:lnTo>
                    <a:pt x="29505" y="92782"/>
                  </a:lnTo>
                  <a:lnTo>
                    <a:pt x="48285" y="96583"/>
                  </a:lnTo>
                  <a:lnTo>
                    <a:pt x="67067" y="92782"/>
                  </a:lnTo>
                  <a:lnTo>
                    <a:pt x="82421" y="82421"/>
                  </a:lnTo>
                  <a:lnTo>
                    <a:pt x="92782" y="67067"/>
                  </a:lnTo>
                  <a:lnTo>
                    <a:pt x="96583" y="48285"/>
                  </a:lnTo>
                  <a:lnTo>
                    <a:pt x="92782" y="29510"/>
                  </a:lnTo>
                  <a:lnTo>
                    <a:pt x="82421" y="14160"/>
                  </a:lnTo>
                  <a:lnTo>
                    <a:pt x="67067" y="3801"/>
                  </a:lnTo>
                  <a:lnTo>
                    <a:pt x="482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79553" y="4201176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51981" y="0"/>
                  </a:moveTo>
                  <a:lnTo>
                    <a:pt x="31766" y="4091"/>
                  </a:lnTo>
                  <a:lnTo>
                    <a:pt x="15241" y="15241"/>
                  </a:lnTo>
                  <a:lnTo>
                    <a:pt x="4091" y="31766"/>
                  </a:lnTo>
                  <a:lnTo>
                    <a:pt x="0" y="51981"/>
                  </a:lnTo>
                  <a:lnTo>
                    <a:pt x="4091" y="72195"/>
                  </a:lnTo>
                  <a:lnTo>
                    <a:pt x="15241" y="88720"/>
                  </a:lnTo>
                  <a:lnTo>
                    <a:pt x="31766" y="99871"/>
                  </a:lnTo>
                  <a:lnTo>
                    <a:pt x="51981" y="103962"/>
                  </a:lnTo>
                  <a:lnTo>
                    <a:pt x="72195" y="99871"/>
                  </a:lnTo>
                  <a:lnTo>
                    <a:pt x="77067" y="96583"/>
                  </a:lnTo>
                  <a:lnTo>
                    <a:pt x="51981" y="96583"/>
                  </a:lnTo>
                  <a:lnTo>
                    <a:pt x="34617" y="93079"/>
                  </a:lnTo>
                  <a:lnTo>
                    <a:pt x="20440" y="83521"/>
                  </a:lnTo>
                  <a:lnTo>
                    <a:pt x="10883" y="69344"/>
                  </a:lnTo>
                  <a:lnTo>
                    <a:pt x="7378" y="51981"/>
                  </a:lnTo>
                  <a:lnTo>
                    <a:pt x="10883" y="34625"/>
                  </a:lnTo>
                  <a:lnTo>
                    <a:pt x="20440" y="20451"/>
                  </a:lnTo>
                  <a:lnTo>
                    <a:pt x="34617" y="10895"/>
                  </a:lnTo>
                  <a:lnTo>
                    <a:pt x="51981" y="7391"/>
                  </a:lnTo>
                  <a:lnTo>
                    <a:pt x="77086" y="7391"/>
                  </a:lnTo>
                  <a:lnTo>
                    <a:pt x="72195" y="4091"/>
                  </a:lnTo>
                  <a:lnTo>
                    <a:pt x="51981" y="0"/>
                  </a:lnTo>
                  <a:close/>
                </a:path>
                <a:path w="104139" h="104139">
                  <a:moveTo>
                    <a:pt x="77086" y="7391"/>
                  </a:moveTo>
                  <a:lnTo>
                    <a:pt x="51981" y="7391"/>
                  </a:lnTo>
                  <a:lnTo>
                    <a:pt x="69344" y="10895"/>
                  </a:lnTo>
                  <a:lnTo>
                    <a:pt x="83521" y="20451"/>
                  </a:lnTo>
                  <a:lnTo>
                    <a:pt x="93079" y="34625"/>
                  </a:lnTo>
                  <a:lnTo>
                    <a:pt x="96583" y="51981"/>
                  </a:lnTo>
                  <a:lnTo>
                    <a:pt x="93079" y="69344"/>
                  </a:lnTo>
                  <a:lnTo>
                    <a:pt x="83521" y="83521"/>
                  </a:lnTo>
                  <a:lnTo>
                    <a:pt x="69344" y="93079"/>
                  </a:lnTo>
                  <a:lnTo>
                    <a:pt x="51981" y="96583"/>
                  </a:lnTo>
                  <a:lnTo>
                    <a:pt x="77067" y="96583"/>
                  </a:lnTo>
                  <a:lnTo>
                    <a:pt x="88720" y="88720"/>
                  </a:lnTo>
                  <a:lnTo>
                    <a:pt x="99871" y="72195"/>
                  </a:lnTo>
                  <a:lnTo>
                    <a:pt x="103962" y="51981"/>
                  </a:lnTo>
                  <a:lnTo>
                    <a:pt x="99871" y="31766"/>
                  </a:lnTo>
                  <a:lnTo>
                    <a:pt x="88720" y="15241"/>
                  </a:lnTo>
                  <a:lnTo>
                    <a:pt x="77086" y="7391"/>
                  </a:lnTo>
                  <a:close/>
                </a:path>
              </a:pathLst>
            </a:custGeom>
            <a:solidFill>
              <a:srgbClr val="6D2B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86330" y="4150907"/>
              <a:ext cx="97155" cy="97155"/>
            </a:xfrm>
            <a:custGeom>
              <a:avLst/>
              <a:gdLst/>
              <a:ahLst/>
              <a:cxnLst/>
              <a:rect l="l" t="t" r="r" b="b"/>
              <a:pathLst>
                <a:path w="97155" h="97154">
                  <a:moveTo>
                    <a:pt x="48285" y="0"/>
                  </a:moveTo>
                  <a:lnTo>
                    <a:pt x="29505" y="3801"/>
                  </a:lnTo>
                  <a:lnTo>
                    <a:pt x="14155" y="14160"/>
                  </a:lnTo>
                  <a:lnTo>
                    <a:pt x="3799" y="29510"/>
                  </a:lnTo>
                  <a:lnTo>
                    <a:pt x="0" y="48285"/>
                  </a:lnTo>
                  <a:lnTo>
                    <a:pt x="3799" y="67067"/>
                  </a:lnTo>
                  <a:lnTo>
                    <a:pt x="14155" y="82421"/>
                  </a:lnTo>
                  <a:lnTo>
                    <a:pt x="29505" y="92782"/>
                  </a:lnTo>
                  <a:lnTo>
                    <a:pt x="48285" y="96583"/>
                  </a:lnTo>
                  <a:lnTo>
                    <a:pt x="67067" y="92782"/>
                  </a:lnTo>
                  <a:lnTo>
                    <a:pt x="82421" y="82421"/>
                  </a:lnTo>
                  <a:lnTo>
                    <a:pt x="92782" y="67067"/>
                  </a:lnTo>
                  <a:lnTo>
                    <a:pt x="96583" y="48285"/>
                  </a:lnTo>
                  <a:lnTo>
                    <a:pt x="92782" y="29510"/>
                  </a:lnTo>
                  <a:lnTo>
                    <a:pt x="82421" y="14160"/>
                  </a:lnTo>
                  <a:lnTo>
                    <a:pt x="67067" y="3801"/>
                  </a:lnTo>
                  <a:lnTo>
                    <a:pt x="482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82635" y="4147215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51981" y="0"/>
                  </a:moveTo>
                  <a:lnTo>
                    <a:pt x="31766" y="4091"/>
                  </a:lnTo>
                  <a:lnTo>
                    <a:pt x="15241" y="15241"/>
                  </a:lnTo>
                  <a:lnTo>
                    <a:pt x="4091" y="31766"/>
                  </a:lnTo>
                  <a:lnTo>
                    <a:pt x="0" y="51981"/>
                  </a:lnTo>
                  <a:lnTo>
                    <a:pt x="4091" y="72195"/>
                  </a:lnTo>
                  <a:lnTo>
                    <a:pt x="15241" y="88720"/>
                  </a:lnTo>
                  <a:lnTo>
                    <a:pt x="31766" y="99871"/>
                  </a:lnTo>
                  <a:lnTo>
                    <a:pt x="51981" y="103962"/>
                  </a:lnTo>
                  <a:lnTo>
                    <a:pt x="72195" y="99871"/>
                  </a:lnTo>
                  <a:lnTo>
                    <a:pt x="77067" y="96583"/>
                  </a:lnTo>
                  <a:lnTo>
                    <a:pt x="51981" y="96583"/>
                  </a:lnTo>
                  <a:lnTo>
                    <a:pt x="34617" y="93079"/>
                  </a:lnTo>
                  <a:lnTo>
                    <a:pt x="20440" y="83521"/>
                  </a:lnTo>
                  <a:lnTo>
                    <a:pt x="10883" y="69344"/>
                  </a:lnTo>
                  <a:lnTo>
                    <a:pt x="7378" y="51981"/>
                  </a:lnTo>
                  <a:lnTo>
                    <a:pt x="10883" y="34625"/>
                  </a:lnTo>
                  <a:lnTo>
                    <a:pt x="20440" y="20451"/>
                  </a:lnTo>
                  <a:lnTo>
                    <a:pt x="34617" y="10895"/>
                  </a:lnTo>
                  <a:lnTo>
                    <a:pt x="51981" y="7391"/>
                  </a:lnTo>
                  <a:lnTo>
                    <a:pt x="77086" y="7391"/>
                  </a:lnTo>
                  <a:lnTo>
                    <a:pt x="72195" y="4091"/>
                  </a:lnTo>
                  <a:lnTo>
                    <a:pt x="51981" y="0"/>
                  </a:lnTo>
                  <a:close/>
                </a:path>
                <a:path w="104139" h="104139">
                  <a:moveTo>
                    <a:pt x="77086" y="7391"/>
                  </a:moveTo>
                  <a:lnTo>
                    <a:pt x="51981" y="7391"/>
                  </a:lnTo>
                  <a:lnTo>
                    <a:pt x="69344" y="10895"/>
                  </a:lnTo>
                  <a:lnTo>
                    <a:pt x="83521" y="20451"/>
                  </a:lnTo>
                  <a:lnTo>
                    <a:pt x="93079" y="34625"/>
                  </a:lnTo>
                  <a:lnTo>
                    <a:pt x="96583" y="51981"/>
                  </a:lnTo>
                  <a:lnTo>
                    <a:pt x="93079" y="69344"/>
                  </a:lnTo>
                  <a:lnTo>
                    <a:pt x="83521" y="83521"/>
                  </a:lnTo>
                  <a:lnTo>
                    <a:pt x="69344" y="93079"/>
                  </a:lnTo>
                  <a:lnTo>
                    <a:pt x="51981" y="96583"/>
                  </a:lnTo>
                  <a:lnTo>
                    <a:pt x="77067" y="96583"/>
                  </a:lnTo>
                  <a:lnTo>
                    <a:pt x="88720" y="88720"/>
                  </a:lnTo>
                  <a:lnTo>
                    <a:pt x="99871" y="72195"/>
                  </a:lnTo>
                  <a:lnTo>
                    <a:pt x="103962" y="51981"/>
                  </a:lnTo>
                  <a:lnTo>
                    <a:pt x="99871" y="31766"/>
                  </a:lnTo>
                  <a:lnTo>
                    <a:pt x="88720" y="15241"/>
                  </a:lnTo>
                  <a:lnTo>
                    <a:pt x="77086" y="7391"/>
                  </a:lnTo>
                  <a:close/>
                </a:path>
              </a:pathLst>
            </a:custGeom>
            <a:solidFill>
              <a:srgbClr val="6D2B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153394" y="4126853"/>
              <a:ext cx="97155" cy="97155"/>
            </a:xfrm>
            <a:custGeom>
              <a:avLst/>
              <a:gdLst/>
              <a:ahLst/>
              <a:cxnLst/>
              <a:rect l="l" t="t" r="r" b="b"/>
              <a:pathLst>
                <a:path w="97155" h="97154">
                  <a:moveTo>
                    <a:pt x="48285" y="0"/>
                  </a:moveTo>
                  <a:lnTo>
                    <a:pt x="29505" y="3801"/>
                  </a:lnTo>
                  <a:lnTo>
                    <a:pt x="14155" y="14160"/>
                  </a:lnTo>
                  <a:lnTo>
                    <a:pt x="3799" y="29510"/>
                  </a:lnTo>
                  <a:lnTo>
                    <a:pt x="0" y="48285"/>
                  </a:lnTo>
                  <a:lnTo>
                    <a:pt x="3799" y="67067"/>
                  </a:lnTo>
                  <a:lnTo>
                    <a:pt x="14155" y="82421"/>
                  </a:lnTo>
                  <a:lnTo>
                    <a:pt x="29505" y="92782"/>
                  </a:lnTo>
                  <a:lnTo>
                    <a:pt x="48285" y="96583"/>
                  </a:lnTo>
                  <a:lnTo>
                    <a:pt x="67067" y="92782"/>
                  </a:lnTo>
                  <a:lnTo>
                    <a:pt x="82421" y="82421"/>
                  </a:lnTo>
                  <a:lnTo>
                    <a:pt x="92782" y="67067"/>
                  </a:lnTo>
                  <a:lnTo>
                    <a:pt x="96583" y="48285"/>
                  </a:lnTo>
                  <a:lnTo>
                    <a:pt x="92782" y="29510"/>
                  </a:lnTo>
                  <a:lnTo>
                    <a:pt x="82421" y="14160"/>
                  </a:lnTo>
                  <a:lnTo>
                    <a:pt x="67067" y="3801"/>
                  </a:lnTo>
                  <a:lnTo>
                    <a:pt x="482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149702" y="4123163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51981" y="0"/>
                  </a:moveTo>
                  <a:lnTo>
                    <a:pt x="31766" y="4091"/>
                  </a:lnTo>
                  <a:lnTo>
                    <a:pt x="15241" y="15241"/>
                  </a:lnTo>
                  <a:lnTo>
                    <a:pt x="4091" y="31766"/>
                  </a:lnTo>
                  <a:lnTo>
                    <a:pt x="0" y="51981"/>
                  </a:lnTo>
                  <a:lnTo>
                    <a:pt x="4091" y="72195"/>
                  </a:lnTo>
                  <a:lnTo>
                    <a:pt x="15241" y="88720"/>
                  </a:lnTo>
                  <a:lnTo>
                    <a:pt x="31766" y="99871"/>
                  </a:lnTo>
                  <a:lnTo>
                    <a:pt x="51981" y="103962"/>
                  </a:lnTo>
                  <a:lnTo>
                    <a:pt x="72195" y="99871"/>
                  </a:lnTo>
                  <a:lnTo>
                    <a:pt x="77067" y="96583"/>
                  </a:lnTo>
                  <a:lnTo>
                    <a:pt x="51981" y="96583"/>
                  </a:lnTo>
                  <a:lnTo>
                    <a:pt x="34617" y="93079"/>
                  </a:lnTo>
                  <a:lnTo>
                    <a:pt x="20440" y="83521"/>
                  </a:lnTo>
                  <a:lnTo>
                    <a:pt x="10883" y="69344"/>
                  </a:lnTo>
                  <a:lnTo>
                    <a:pt x="7378" y="51981"/>
                  </a:lnTo>
                  <a:lnTo>
                    <a:pt x="10883" y="34625"/>
                  </a:lnTo>
                  <a:lnTo>
                    <a:pt x="20440" y="20451"/>
                  </a:lnTo>
                  <a:lnTo>
                    <a:pt x="34617" y="10895"/>
                  </a:lnTo>
                  <a:lnTo>
                    <a:pt x="51981" y="7391"/>
                  </a:lnTo>
                  <a:lnTo>
                    <a:pt x="77086" y="7391"/>
                  </a:lnTo>
                  <a:lnTo>
                    <a:pt x="72195" y="4091"/>
                  </a:lnTo>
                  <a:lnTo>
                    <a:pt x="51981" y="0"/>
                  </a:lnTo>
                  <a:close/>
                </a:path>
                <a:path w="104139" h="104139">
                  <a:moveTo>
                    <a:pt x="77086" y="7391"/>
                  </a:moveTo>
                  <a:lnTo>
                    <a:pt x="51981" y="7391"/>
                  </a:lnTo>
                  <a:lnTo>
                    <a:pt x="69344" y="10895"/>
                  </a:lnTo>
                  <a:lnTo>
                    <a:pt x="83521" y="20451"/>
                  </a:lnTo>
                  <a:lnTo>
                    <a:pt x="93079" y="34625"/>
                  </a:lnTo>
                  <a:lnTo>
                    <a:pt x="96583" y="51981"/>
                  </a:lnTo>
                  <a:lnTo>
                    <a:pt x="93079" y="69344"/>
                  </a:lnTo>
                  <a:lnTo>
                    <a:pt x="83521" y="83521"/>
                  </a:lnTo>
                  <a:lnTo>
                    <a:pt x="69344" y="93079"/>
                  </a:lnTo>
                  <a:lnTo>
                    <a:pt x="51981" y="96583"/>
                  </a:lnTo>
                  <a:lnTo>
                    <a:pt x="77067" y="96583"/>
                  </a:lnTo>
                  <a:lnTo>
                    <a:pt x="88720" y="88720"/>
                  </a:lnTo>
                  <a:lnTo>
                    <a:pt x="99871" y="72195"/>
                  </a:lnTo>
                  <a:lnTo>
                    <a:pt x="103962" y="51981"/>
                  </a:lnTo>
                  <a:lnTo>
                    <a:pt x="99871" y="31766"/>
                  </a:lnTo>
                  <a:lnTo>
                    <a:pt x="88720" y="15241"/>
                  </a:lnTo>
                  <a:lnTo>
                    <a:pt x="77086" y="7391"/>
                  </a:lnTo>
                  <a:close/>
                </a:path>
              </a:pathLst>
            </a:custGeom>
            <a:solidFill>
              <a:srgbClr val="6D2B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41865" y="4164095"/>
              <a:ext cx="97155" cy="97155"/>
            </a:xfrm>
            <a:custGeom>
              <a:avLst/>
              <a:gdLst/>
              <a:ahLst/>
              <a:cxnLst/>
              <a:rect l="l" t="t" r="r" b="b"/>
              <a:pathLst>
                <a:path w="97155" h="97154">
                  <a:moveTo>
                    <a:pt x="48298" y="0"/>
                  </a:moveTo>
                  <a:lnTo>
                    <a:pt x="29516" y="3801"/>
                  </a:lnTo>
                  <a:lnTo>
                    <a:pt x="14162" y="14160"/>
                  </a:lnTo>
                  <a:lnTo>
                    <a:pt x="3801" y="29510"/>
                  </a:lnTo>
                  <a:lnTo>
                    <a:pt x="0" y="48285"/>
                  </a:lnTo>
                  <a:lnTo>
                    <a:pt x="3801" y="67067"/>
                  </a:lnTo>
                  <a:lnTo>
                    <a:pt x="14162" y="82421"/>
                  </a:lnTo>
                  <a:lnTo>
                    <a:pt x="29516" y="92782"/>
                  </a:lnTo>
                  <a:lnTo>
                    <a:pt x="48298" y="96583"/>
                  </a:lnTo>
                  <a:lnTo>
                    <a:pt x="67078" y="92782"/>
                  </a:lnTo>
                  <a:lnTo>
                    <a:pt x="82427" y="82421"/>
                  </a:lnTo>
                  <a:lnTo>
                    <a:pt x="92784" y="67067"/>
                  </a:lnTo>
                  <a:lnTo>
                    <a:pt x="96583" y="48285"/>
                  </a:lnTo>
                  <a:lnTo>
                    <a:pt x="92784" y="29510"/>
                  </a:lnTo>
                  <a:lnTo>
                    <a:pt x="82427" y="14160"/>
                  </a:lnTo>
                  <a:lnTo>
                    <a:pt x="67078" y="3801"/>
                  </a:lnTo>
                  <a:lnTo>
                    <a:pt x="482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38181" y="4160405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51981" y="0"/>
                  </a:moveTo>
                  <a:lnTo>
                    <a:pt x="31766" y="4091"/>
                  </a:lnTo>
                  <a:lnTo>
                    <a:pt x="15241" y="15241"/>
                  </a:lnTo>
                  <a:lnTo>
                    <a:pt x="4091" y="31766"/>
                  </a:lnTo>
                  <a:lnTo>
                    <a:pt x="0" y="51981"/>
                  </a:lnTo>
                  <a:lnTo>
                    <a:pt x="4091" y="72195"/>
                  </a:lnTo>
                  <a:lnTo>
                    <a:pt x="15241" y="88720"/>
                  </a:lnTo>
                  <a:lnTo>
                    <a:pt x="31766" y="99871"/>
                  </a:lnTo>
                  <a:lnTo>
                    <a:pt x="51981" y="103962"/>
                  </a:lnTo>
                  <a:lnTo>
                    <a:pt x="72195" y="99871"/>
                  </a:lnTo>
                  <a:lnTo>
                    <a:pt x="77067" y="96583"/>
                  </a:lnTo>
                  <a:lnTo>
                    <a:pt x="51981" y="96583"/>
                  </a:lnTo>
                  <a:lnTo>
                    <a:pt x="34617" y="93079"/>
                  </a:lnTo>
                  <a:lnTo>
                    <a:pt x="20440" y="83521"/>
                  </a:lnTo>
                  <a:lnTo>
                    <a:pt x="10883" y="69344"/>
                  </a:lnTo>
                  <a:lnTo>
                    <a:pt x="7378" y="51981"/>
                  </a:lnTo>
                  <a:lnTo>
                    <a:pt x="10883" y="34625"/>
                  </a:lnTo>
                  <a:lnTo>
                    <a:pt x="20440" y="20451"/>
                  </a:lnTo>
                  <a:lnTo>
                    <a:pt x="34617" y="10895"/>
                  </a:lnTo>
                  <a:lnTo>
                    <a:pt x="51981" y="7391"/>
                  </a:lnTo>
                  <a:lnTo>
                    <a:pt x="77086" y="7391"/>
                  </a:lnTo>
                  <a:lnTo>
                    <a:pt x="72195" y="4091"/>
                  </a:lnTo>
                  <a:lnTo>
                    <a:pt x="51981" y="0"/>
                  </a:lnTo>
                  <a:close/>
                </a:path>
                <a:path w="104139" h="104139">
                  <a:moveTo>
                    <a:pt x="77086" y="7391"/>
                  </a:moveTo>
                  <a:lnTo>
                    <a:pt x="51981" y="7391"/>
                  </a:lnTo>
                  <a:lnTo>
                    <a:pt x="69344" y="10895"/>
                  </a:lnTo>
                  <a:lnTo>
                    <a:pt x="83521" y="20451"/>
                  </a:lnTo>
                  <a:lnTo>
                    <a:pt x="93079" y="34625"/>
                  </a:lnTo>
                  <a:lnTo>
                    <a:pt x="96583" y="51981"/>
                  </a:lnTo>
                  <a:lnTo>
                    <a:pt x="93079" y="69344"/>
                  </a:lnTo>
                  <a:lnTo>
                    <a:pt x="83521" y="83521"/>
                  </a:lnTo>
                  <a:lnTo>
                    <a:pt x="69344" y="93079"/>
                  </a:lnTo>
                  <a:lnTo>
                    <a:pt x="51981" y="96583"/>
                  </a:lnTo>
                  <a:lnTo>
                    <a:pt x="77067" y="96583"/>
                  </a:lnTo>
                  <a:lnTo>
                    <a:pt x="88720" y="88720"/>
                  </a:lnTo>
                  <a:lnTo>
                    <a:pt x="99871" y="72195"/>
                  </a:lnTo>
                  <a:lnTo>
                    <a:pt x="103962" y="51981"/>
                  </a:lnTo>
                  <a:lnTo>
                    <a:pt x="99871" y="31766"/>
                  </a:lnTo>
                  <a:lnTo>
                    <a:pt x="88720" y="15241"/>
                  </a:lnTo>
                  <a:lnTo>
                    <a:pt x="77086" y="7391"/>
                  </a:lnTo>
                  <a:close/>
                </a:path>
              </a:pathLst>
            </a:custGeom>
            <a:solidFill>
              <a:srgbClr val="6D2B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3033302" y="4119467"/>
            <a:ext cx="22987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750" baseline="-33333" dirty="0">
                <a:solidFill>
                  <a:srgbClr val="6D2B17"/>
                </a:solidFill>
                <a:latin typeface="Trebuchet MS"/>
                <a:cs typeface="Trebuchet MS"/>
              </a:rPr>
              <a:t>F</a:t>
            </a:r>
            <a:r>
              <a:rPr sz="750" spc="630" baseline="-33333" dirty="0">
                <a:solidFill>
                  <a:srgbClr val="6D2B17"/>
                </a:solidFill>
                <a:latin typeface="Trebuchet MS"/>
                <a:cs typeface="Trebuchet MS"/>
              </a:rPr>
              <a:t> </a:t>
            </a:r>
            <a:r>
              <a:rPr sz="500" dirty="0">
                <a:solidFill>
                  <a:srgbClr val="6D2B17"/>
                </a:solidFill>
                <a:latin typeface="Trebuchet MS"/>
                <a:cs typeface="Trebuchet MS"/>
              </a:rPr>
              <a:t>D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72" name="object 72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727822" y="3824544"/>
            <a:ext cx="103962" cy="103962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4746676" y="3820846"/>
            <a:ext cx="6667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5" dirty="0">
                <a:solidFill>
                  <a:srgbClr val="6D2B17"/>
                </a:solidFill>
                <a:latin typeface="Trebuchet MS"/>
                <a:cs typeface="Trebuchet MS"/>
              </a:rPr>
              <a:t>E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74" name="object 74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4965548" y="3519435"/>
            <a:ext cx="103962" cy="103962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4996023" y="3515740"/>
            <a:ext cx="4318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6D2B17"/>
                </a:solidFill>
                <a:latin typeface="Trebuchet MS"/>
                <a:cs typeface="Trebuchet MS"/>
              </a:rPr>
              <a:t>I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2935179" y="4139603"/>
            <a:ext cx="3235325" cy="1293495"/>
            <a:chOff x="2935179" y="4139603"/>
            <a:chExt cx="3235325" cy="1293495"/>
          </a:xfrm>
        </p:grpSpPr>
        <p:pic>
          <p:nvPicPr>
            <p:cNvPr id="77" name="object 77" descr="A resort map shows the layout of the resort, including the beach, water, and land.  AI generated content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811346" y="4776000"/>
              <a:ext cx="463499" cy="46351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633264" y="4684014"/>
              <a:ext cx="463499" cy="46351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248683" y="4969040"/>
              <a:ext cx="463511" cy="463511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2938862" y="4204864"/>
              <a:ext cx="97155" cy="97155"/>
            </a:xfrm>
            <a:custGeom>
              <a:avLst/>
              <a:gdLst/>
              <a:ahLst/>
              <a:cxnLst/>
              <a:rect l="l" t="t" r="r" b="b"/>
              <a:pathLst>
                <a:path w="97155" h="97154">
                  <a:moveTo>
                    <a:pt x="48298" y="0"/>
                  </a:moveTo>
                  <a:lnTo>
                    <a:pt x="29516" y="3801"/>
                  </a:lnTo>
                  <a:lnTo>
                    <a:pt x="14162" y="14160"/>
                  </a:lnTo>
                  <a:lnTo>
                    <a:pt x="3801" y="29510"/>
                  </a:lnTo>
                  <a:lnTo>
                    <a:pt x="0" y="48285"/>
                  </a:lnTo>
                  <a:lnTo>
                    <a:pt x="3801" y="67067"/>
                  </a:lnTo>
                  <a:lnTo>
                    <a:pt x="14162" y="82421"/>
                  </a:lnTo>
                  <a:lnTo>
                    <a:pt x="29516" y="92782"/>
                  </a:lnTo>
                  <a:lnTo>
                    <a:pt x="48298" y="96583"/>
                  </a:lnTo>
                  <a:lnTo>
                    <a:pt x="67080" y="92782"/>
                  </a:lnTo>
                  <a:lnTo>
                    <a:pt x="82434" y="82421"/>
                  </a:lnTo>
                  <a:lnTo>
                    <a:pt x="92794" y="67067"/>
                  </a:lnTo>
                  <a:lnTo>
                    <a:pt x="96596" y="48285"/>
                  </a:lnTo>
                  <a:lnTo>
                    <a:pt x="92794" y="29510"/>
                  </a:lnTo>
                  <a:lnTo>
                    <a:pt x="82434" y="14160"/>
                  </a:lnTo>
                  <a:lnTo>
                    <a:pt x="67080" y="3801"/>
                  </a:lnTo>
                  <a:lnTo>
                    <a:pt x="48298" y="0"/>
                  </a:lnTo>
                  <a:close/>
                </a:path>
              </a:pathLst>
            </a:custGeom>
            <a:solidFill>
              <a:srgbClr val="2C2D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35179" y="4201176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51981" y="0"/>
                  </a:moveTo>
                  <a:lnTo>
                    <a:pt x="31766" y="4091"/>
                  </a:lnTo>
                  <a:lnTo>
                    <a:pt x="15241" y="15241"/>
                  </a:lnTo>
                  <a:lnTo>
                    <a:pt x="4091" y="31766"/>
                  </a:lnTo>
                  <a:lnTo>
                    <a:pt x="0" y="51981"/>
                  </a:lnTo>
                  <a:lnTo>
                    <a:pt x="4091" y="72195"/>
                  </a:lnTo>
                  <a:lnTo>
                    <a:pt x="15241" y="88720"/>
                  </a:lnTo>
                  <a:lnTo>
                    <a:pt x="31766" y="99871"/>
                  </a:lnTo>
                  <a:lnTo>
                    <a:pt x="51981" y="103962"/>
                  </a:lnTo>
                  <a:lnTo>
                    <a:pt x="72195" y="99871"/>
                  </a:lnTo>
                  <a:lnTo>
                    <a:pt x="77067" y="96583"/>
                  </a:lnTo>
                  <a:lnTo>
                    <a:pt x="51981" y="96583"/>
                  </a:lnTo>
                  <a:lnTo>
                    <a:pt x="34617" y="93079"/>
                  </a:lnTo>
                  <a:lnTo>
                    <a:pt x="20440" y="83521"/>
                  </a:lnTo>
                  <a:lnTo>
                    <a:pt x="10883" y="69344"/>
                  </a:lnTo>
                  <a:lnTo>
                    <a:pt x="7378" y="51981"/>
                  </a:lnTo>
                  <a:lnTo>
                    <a:pt x="10883" y="34625"/>
                  </a:lnTo>
                  <a:lnTo>
                    <a:pt x="20440" y="20451"/>
                  </a:lnTo>
                  <a:lnTo>
                    <a:pt x="34617" y="10895"/>
                  </a:lnTo>
                  <a:lnTo>
                    <a:pt x="51981" y="7391"/>
                  </a:lnTo>
                  <a:lnTo>
                    <a:pt x="77086" y="7391"/>
                  </a:lnTo>
                  <a:lnTo>
                    <a:pt x="72195" y="4091"/>
                  </a:lnTo>
                  <a:lnTo>
                    <a:pt x="51981" y="0"/>
                  </a:lnTo>
                  <a:close/>
                </a:path>
                <a:path w="104139" h="104139">
                  <a:moveTo>
                    <a:pt x="77086" y="7391"/>
                  </a:moveTo>
                  <a:lnTo>
                    <a:pt x="51981" y="7391"/>
                  </a:lnTo>
                  <a:lnTo>
                    <a:pt x="69344" y="10895"/>
                  </a:lnTo>
                  <a:lnTo>
                    <a:pt x="83521" y="20451"/>
                  </a:lnTo>
                  <a:lnTo>
                    <a:pt x="93079" y="34625"/>
                  </a:lnTo>
                  <a:lnTo>
                    <a:pt x="96583" y="51981"/>
                  </a:lnTo>
                  <a:lnTo>
                    <a:pt x="93079" y="69344"/>
                  </a:lnTo>
                  <a:lnTo>
                    <a:pt x="83521" y="83521"/>
                  </a:lnTo>
                  <a:lnTo>
                    <a:pt x="69344" y="93079"/>
                  </a:lnTo>
                  <a:lnTo>
                    <a:pt x="51981" y="96583"/>
                  </a:lnTo>
                  <a:lnTo>
                    <a:pt x="77067" y="96583"/>
                  </a:lnTo>
                  <a:lnTo>
                    <a:pt x="88720" y="88720"/>
                  </a:lnTo>
                  <a:lnTo>
                    <a:pt x="99871" y="72195"/>
                  </a:lnTo>
                  <a:lnTo>
                    <a:pt x="103962" y="51981"/>
                  </a:lnTo>
                  <a:lnTo>
                    <a:pt x="99871" y="31766"/>
                  </a:lnTo>
                  <a:lnTo>
                    <a:pt x="88720" y="15241"/>
                  </a:lnTo>
                  <a:lnTo>
                    <a:pt x="77086" y="73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066534" y="4139603"/>
              <a:ext cx="103962" cy="103962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6084165" y="4135904"/>
            <a:ext cx="6921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84" name="object 8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2754480" y="4893758"/>
            <a:ext cx="103962" cy="103962"/>
          </a:xfrm>
          <a:prstGeom prst="rect">
            <a:avLst/>
          </a:prstGeom>
        </p:spPr>
      </p:pic>
      <p:sp>
        <p:nvSpPr>
          <p:cNvPr id="85" name="object 85"/>
          <p:cNvSpPr txBox="1"/>
          <p:nvPr/>
        </p:nvSpPr>
        <p:spPr>
          <a:xfrm>
            <a:off x="2770592" y="4890060"/>
            <a:ext cx="7175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1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303145" y="3286013"/>
            <a:ext cx="322580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900" spc="-10" dirty="0">
                <a:solidFill>
                  <a:srgbClr val="231F20"/>
                </a:solidFill>
                <a:latin typeface="Trebuchet MS"/>
                <a:cs typeface="Trebuchet MS"/>
              </a:rPr>
              <a:t>Закат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272760" y="4863918"/>
            <a:ext cx="793774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900" spc="-10" dirty="0">
                <a:solidFill>
                  <a:srgbClr val="231F20"/>
                </a:solidFill>
                <a:latin typeface="Trebuchet MS"/>
                <a:cs typeface="Trebuchet MS"/>
              </a:rPr>
              <a:t>Рассвет</a:t>
            </a:r>
            <a:endParaRPr sz="900" dirty="0">
              <a:latin typeface="Trebuchet MS"/>
              <a:cs typeface="Trebuchet MS"/>
            </a:endParaRPr>
          </a:p>
        </p:txBody>
      </p:sp>
      <p:pic>
        <p:nvPicPr>
          <p:cNvPr id="88" name="object 88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7075246" y="3787783"/>
            <a:ext cx="103962" cy="103962"/>
          </a:xfrm>
          <a:prstGeom prst="rect">
            <a:avLst/>
          </a:prstGeom>
        </p:spPr>
      </p:pic>
      <p:sp>
        <p:nvSpPr>
          <p:cNvPr id="89" name="object 89"/>
          <p:cNvSpPr txBox="1"/>
          <p:nvPr/>
        </p:nvSpPr>
        <p:spPr>
          <a:xfrm>
            <a:off x="7090696" y="3784091"/>
            <a:ext cx="73660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-50" dirty="0">
                <a:solidFill>
                  <a:srgbClr val="6D2B17"/>
                </a:solidFill>
                <a:latin typeface="Trebuchet MS"/>
                <a:cs typeface="Trebuchet MS"/>
              </a:rPr>
              <a:t>H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2741609" y="4102725"/>
            <a:ext cx="257810" cy="774700"/>
            <a:chOff x="2741609" y="4102725"/>
            <a:chExt cx="257810" cy="774700"/>
          </a:xfrm>
        </p:grpSpPr>
        <p:sp>
          <p:nvSpPr>
            <p:cNvPr id="91" name="object 91"/>
            <p:cNvSpPr/>
            <p:nvPr/>
          </p:nvSpPr>
          <p:spPr>
            <a:xfrm>
              <a:off x="2976398" y="4309441"/>
              <a:ext cx="1905" cy="3175"/>
            </a:xfrm>
            <a:custGeom>
              <a:avLst/>
              <a:gdLst/>
              <a:ahLst/>
              <a:cxnLst/>
              <a:rect l="l" t="t" r="r" b="b"/>
              <a:pathLst>
                <a:path w="1905" h="3175">
                  <a:moveTo>
                    <a:pt x="1333" y="0"/>
                  </a:moveTo>
                  <a:lnTo>
                    <a:pt x="927" y="838"/>
                  </a:lnTo>
                  <a:lnTo>
                    <a:pt x="482" y="1778"/>
                  </a:lnTo>
                  <a:lnTo>
                    <a:pt x="0" y="2806"/>
                  </a:lnTo>
                </a:path>
              </a:pathLst>
            </a:custGeom>
            <a:ln w="4724">
              <a:solidFill>
                <a:srgbClr val="6D6E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747719" y="4323824"/>
              <a:ext cx="223520" cy="542290"/>
            </a:xfrm>
            <a:custGeom>
              <a:avLst/>
              <a:gdLst/>
              <a:ahLst/>
              <a:cxnLst/>
              <a:rect l="l" t="t" r="r" b="b"/>
              <a:pathLst>
                <a:path w="223519" h="542289">
                  <a:moveTo>
                    <a:pt x="223443" y="0"/>
                  </a:moveTo>
                  <a:lnTo>
                    <a:pt x="194649" y="67451"/>
                  </a:lnTo>
                  <a:lnTo>
                    <a:pt x="175104" y="114283"/>
                  </a:lnTo>
                  <a:lnTo>
                    <a:pt x="153276" y="166985"/>
                  </a:lnTo>
                  <a:lnTo>
                    <a:pt x="130029" y="223406"/>
                  </a:lnTo>
                  <a:lnTo>
                    <a:pt x="106225" y="281397"/>
                  </a:lnTo>
                  <a:lnTo>
                    <a:pt x="82727" y="338805"/>
                  </a:lnTo>
                  <a:lnTo>
                    <a:pt x="60396" y="393482"/>
                  </a:lnTo>
                  <a:lnTo>
                    <a:pt x="40095" y="443276"/>
                  </a:lnTo>
                  <a:lnTo>
                    <a:pt x="22687" y="486037"/>
                  </a:lnTo>
                  <a:lnTo>
                    <a:pt x="9035" y="519615"/>
                  </a:lnTo>
                  <a:lnTo>
                    <a:pt x="0" y="541858"/>
                  </a:lnTo>
                </a:path>
              </a:pathLst>
            </a:custGeom>
            <a:ln w="4724">
              <a:solidFill>
                <a:srgbClr val="6D6E71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744149" y="4871614"/>
              <a:ext cx="1270" cy="3175"/>
            </a:xfrm>
            <a:custGeom>
              <a:avLst/>
              <a:gdLst/>
              <a:ahLst/>
              <a:cxnLst/>
              <a:rect l="l" t="t" r="r" b="b"/>
              <a:pathLst>
                <a:path w="1269" h="3175">
                  <a:moveTo>
                    <a:pt x="1168" y="0"/>
                  </a:moveTo>
                  <a:lnTo>
                    <a:pt x="406" y="1892"/>
                  </a:lnTo>
                  <a:lnTo>
                    <a:pt x="0" y="2882"/>
                  </a:lnTo>
                </a:path>
              </a:pathLst>
            </a:custGeom>
            <a:ln w="4724">
              <a:solidFill>
                <a:srgbClr val="6D6E7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895424" y="4102725"/>
              <a:ext cx="103962" cy="103962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890579" y="4336107"/>
              <a:ext cx="103962" cy="103962"/>
            </a:xfrm>
            <a:prstGeom prst="rect">
              <a:avLst/>
            </a:prstGeom>
          </p:spPr>
        </p:pic>
      </p:grpSp>
      <p:sp>
        <p:nvSpPr>
          <p:cNvPr id="96" name="object 96"/>
          <p:cNvSpPr txBox="1"/>
          <p:nvPr/>
        </p:nvSpPr>
        <p:spPr>
          <a:xfrm>
            <a:off x="2671787" y="4076146"/>
            <a:ext cx="376555" cy="35750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275"/>
              </a:spcBef>
            </a:pPr>
            <a:r>
              <a:rPr sz="750" spc="89" baseline="-38888" dirty="0">
                <a:solidFill>
                  <a:srgbClr val="6D2B17"/>
                </a:solidFill>
                <a:latin typeface="Trebuchet MS"/>
                <a:cs typeface="Trebuchet MS"/>
              </a:rPr>
              <a:t>C</a:t>
            </a:r>
            <a:r>
              <a:rPr sz="750" spc="555" baseline="-38888" dirty="0">
                <a:solidFill>
                  <a:srgbClr val="6D2B17"/>
                </a:solidFill>
                <a:latin typeface="Trebuchet MS"/>
                <a:cs typeface="Trebuchet MS"/>
              </a:rPr>
              <a:t> </a:t>
            </a:r>
            <a:r>
              <a:rPr sz="500" spc="10" dirty="0">
                <a:solidFill>
                  <a:srgbClr val="6D2B17"/>
                </a:solidFill>
                <a:latin typeface="Trebuchet MS"/>
                <a:cs typeface="Trebuchet MS"/>
              </a:rPr>
              <a:t>A</a:t>
            </a:r>
            <a:endParaRPr sz="500">
              <a:latin typeface="Trebuchet MS"/>
              <a:cs typeface="Trebuchet MS"/>
            </a:endParaRPr>
          </a:p>
          <a:p>
            <a:pPr marR="30480" algn="r">
              <a:lnSpc>
                <a:spcPct val="100000"/>
              </a:lnSpc>
              <a:spcBef>
                <a:spcPts val="175"/>
              </a:spcBef>
              <a:tabLst>
                <a:tab pos="254000" algn="l"/>
              </a:tabLst>
            </a:pPr>
            <a:r>
              <a:rPr sz="500" dirty="0">
                <a:solidFill>
                  <a:srgbClr val="6D2B17"/>
                </a:solidFill>
                <a:latin typeface="Trebuchet MS"/>
                <a:cs typeface="Trebuchet MS"/>
              </a:rPr>
              <a:t>B	</a:t>
            </a:r>
            <a:r>
              <a:rPr sz="500" spc="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500">
              <a:latin typeface="Trebuchet MS"/>
              <a:cs typeface="Trebuchet MS"/>
            </a:endParaRPr>
          </a:p>
          <a:p>
            <a:pPr marR="73025" algn="r">
              <a:lnSpc>
                <a:spcPct val="100000"/>
              </a:lnSpc>
              <a:spcBef>
                <a:spcPts val="459"/>
              </a:spcBef>
            </a:pPr>
            <a:r>
              <a:rPr sz="500" spc="-50" dirty="0">
                <a:solidFill>
                  <a:srgbClr val="6D2B17"/>
                </a:solidFill>
                <a:latin typeface="Trebuchet MS"/>
                <a:cs typeface="Trebuchet MS"/>
              </a:rPr>
              <a:t>G</a:t>
            </a:r>
            <a:endParaRPr sz="500">
              <a:latin typeface="Trebuchet MS"/>
              <a:cs typeface="Trebuchet MS"/>
            </a:endParaRPr>
          </a:p>
        </p:txBody>
      </p:sp>
      <p:pic>
        <p:nvPicPr>
          <p:cNvPr id="97" name="object 97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478320" y="3700980"/>
            <a:ext cx="103962" cy="103962"/>
          </a:xfrm>
          <a:prstGeom prst="rect">
            <a:avLst/>
          </a:prstGeom>
        </p:spPr>
      </p:pic>
      <p:sp>
        <p:nvSpPr>
          <p:cNvPr id="98" name="object 98"/>
          <p:cNvSpPr txBox="1"/>
          <p:nvPr/>
        </p:nvSpPr>
        <p:spPr>
          <a:xfrm>
            <a:off x="6498418" y="3697284"/>
            <a:ext cx="64135" cy="10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00" spc="10" dirty="0">
                <a:solidFill>
                  <a:srgbClr val="6D2B17"/>
                </a:solidFill>
                <a:latin typeface="Trebuchet MS"/>
                <a:cs typeface="Trebuchet MS"/>
              </a:rPr>
              <a:t>J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0" y="2057781"/>
            <a:ext cx="7087870" cy="7809230"/>
            <a:chOff x="0" y="2057781"/>
            <a:chExt cx="7087870" cy="7809230"/>
          </a:xfrm>
        </p:grpSpPr>
        <p:sp>
          <p:nvSpPr>
            <p:cNvPr id="100" name="object 100"/>
            <p:cNvSpPr/>
            <p:nvPr/>
          </p:nvSpPr>
          <p:spPr>
            <a:xfrm>
              <a:off x="6792541" y="3915273"/>
              <a:ext cx="258445" cy="169545"/>
            </a:xfrm>
            <a:custGeom>
              <a:avLst/>
              <a:gdLst/>
              <a:ahLst/>
              <a:cxnLst/>
              <a:rect l="l" t="t" r="r" b="b"/>
              <a:pathLst>
                <a:path w="258445" h="169545">
                  <a:moveTo>
                    <a:pt x="247459" y="0"/>
                  </a:moveTo>
                  <a:lnTo>
                    <a:pt x="217194" y="48853"/>
                  </a:lnTo>
                  <a:lnTo>
                    <a:pt x="183359" y="76293"/>
                  </a:lnTo>
                  <a:lnTo>
                    <a:pt x="146071" y="90063"/>
                  </a:lnTo>
                  <a:lnTo>
                    <a:pt x="105448" y="97904"/>
                  </a:lnTo>
                  <a:lnTo>
                    <a:pt x="78602" y="106783"/>
                  </a:lnTo>
                  <a:lnTo>
                    <a:pt x="50638" y="122297"/>
                  </a:lnTo>
                  <a:lnTo>
                    <a:pt x="23716" y="141274"/>
                  </a:lnTo>
                  <a:lnTo>
                    <a:pt x="0" y="160540"/>
                  </a:lnTo>
                  <a:lnTo>
                    <a:pt x="10007" y="169405"/>
                  </a:lnTo>
                  <a:lnTo>
                    <a:pt x="48593" y="138588"/>
                  </a:lnTo>
                  <a:lnTo>
                    <a:pt x="79382" y="119354"/>
                  </a:lnTo>
                  <a:lnTo>
                    <a:pt x="110164" y="108083"/>
                  </a:lnTo>
                  <a:lnTo>
                    <a:pt x="148729" y="101155"/>
                  </a:lnTo>
                  <a:lnTo>
                    <a:pt x="195203" y="82437"/>
                  </a:lnTo>
                  <a:lnTo>
                    <a:pt x="229590" y="50236"/>
                  </a:lnTo>
                  <a:lnTo>
                    <a:pt x="250928" y="19761"/>
                  </a:lnTo>
                  <a:lnTo>
                    <a:pt x="258254" y="6223"/>
                  </a:lnTo>
                  <a:lnTo>
                    <a:pt x="247459" y="0"/>
                  </a:lnTo>
                  <a:close/>
                </a:path>
              </a:pathLst>
            </a:custGeom>
            <a:solidFill>
              <a:srgbClr val="AEB2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734644" y="4081311"/>
              <a:ext cx="67906" cy="55002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7027956" y="387105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4">
                  <a:moveTo>
                    <a:pt x="27990" y="0"/>
                  </a:moveTo>
                  <a:lnTo>
                    <a:pt x="17096" y="2198"/>
                  </a:lnTo>
                  <a:lnTo>
                    <a:pt x="8199" y="8193"/>
                  </a:lnTo>
                  <a:lnTo>
                    <a:pt x="2200" y="17086"/>
                  </a:lnTo>
                  <a:lnTo>
                    <a:pt x="0" y="27978"/>
                  </a:lnTo>
                  <a:lnTo>
                    <a:pt x="2200" y="38870"/>
                  </a:lnTo>
                  <a:lnTo>
                    <a:pt x="8199" y="47763"/>
                  </a:lnTo>
                  <a:lnTo>
                    <a:pt x="17096" y="53758"/>
                  </a:lnTo>
                  <a:lnTo>
                    <a:pt x="27990" y="55956"/>
                  </a:lnTo>
                  <a:lnTo>
                    <a:pt x="38877" y="53758"/>
                  </a:lnTo>
                  <a:lnTo>
                    <a:pt x="47771" y="47763"/>
                  </a:lnTo>
                  <a:lnTo>
                    <a:pt x="53769" y="38870"/>
                  </a:lnTo>
                  <a:lnTo>
                    <a:pt x="55968" y="27978"/>
                  </a:lnTo>
                  <a:lnTo>
                    <a:pt x="53769" y="17086"/>
                  </a:lnTo>
                  <a:lnTo>
                    <a:pt x="47771" y="8193"/>
                  </a:lnTo>
                  <a:lnTo>
                    <a:pt x="38877" y="2198"/>
                  </a:lnTo>
                  <a:lnTo>
                    <a:pt x="27990" y="0"/>
                  </a:lnTo>
                  <a:close/>
                </a:path>
              </a:pathLst>
            </a:custGeom>
            <a:solidFill>
              <a:srgbClr val="AEB2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024434" y="3867899"/>
              <a:ext cx="63500" cy="61594"/>
            </a:xfrm>
            <a:custGeom>
              <a:avLst/>
              <a:gdLst/>
              <a:ahLst/>
              <a:cxnLst/>
              <a:rect l="l" t="t" r="r" b="b"/>
              <a:pathLst>
                <a:path w="63500" h="61595">
                  <a:moveTo>
                    <a:pt x="6197" y="30721"/>
                  </a:moveTo>
                  <a:lnTo>
                    <a:pt x="4813" y="29337"/>
                  </a:lnTo>
                  <a:lnTo>
                    <a:pt x="1384" y="29337"/>
                  </a:lnTo>
                  <a:lnTo>
                    <a:pt x="0" y="30721"/>
                  </a:lnTo>
                  <a:lnTo>
                    <a:pt x="0" y="34150"/>
                  </a:lnTo>
                  <a:lnTo>
                    <a:pt x="1384" y="35534"/>
                  </a:lnTo>
                  <a:lnTo>
                    <a:pt x="4813" y="35534"/>
                  </a:lnTo>
                  <a:lnTo>
                    <a:pt x="6197" y="34150"/>
                  </a:lnTo>
                  <a:lnTo>
                    <a:pt x="6197" y="32435"/>
                  </a:lnTo>
                  <a:lnTo>
                    <a:pt x="6197" y="30721"/>
                  </a:lnTo>
                  <a:close/>
                </a:path>
                <a:path w="63500" h="61595">
                  <a:moveTo>
                    <a:pt x="14389" y="9918"/>
                  </a:moveTo>
                  <a:lnTo>
                    <a:pt x="13004" y="8534"/>
                  </a:lnTo>
                  <a:lnTo>
                    <a:pt x="9575" y="8534"/>
                  </a:lnTo>
                  <a:lnTo>
                    <a:pt x="8191" y="9918"/>
                  </a:lnTo>
                  <a:lnTo>
                    <a:pt x="8191" y="13347"/>
                  </a:lnTo>
                  <a:lnTo>
                    <a:pt x="9575" y="14732"/>
                  </a:lnTo>
                  <a:lnTo>
                    <a:pt x="13004" y="14732"/>
                  </a:lnTo>
                  <a:lnTo>
                    <a:pt x="14389" y="13347"/>
                  </a:lnTo>
                  <a:lnTo>
                    <a:pt x="14389" y="11633"/>
                  </a:lnTo>
                  <a:lnTo>
                    <a:pt x="14389" y="9918"/>
                  </a:lnTo>
                  <a:close/>
                </a:path>
                <a:path w="63500" h="61595">
                  <a:moveTo>
                    <a:pt x="16268" y="50050"/>
                  </a:moveTo>
                  <a:lnTo>
                    <a:pt x="14884" y="48666"/>
                  </a:lnTo>
                  <a:lnTo>
                    <a:pt x="11455" y="48666"/>
                  </a:lnTo>
                  <a:lnTo>
                    <a:pt x="10071" y="50050"/>
                  </a:lnTo>
                  <a:lnTo>
                    <a:pt x="10071" y="53479"/>
                  </a:lnTo>
                  <a:lnTo>
                    <a:pt x="11455" y="54864"/>
                  </a:lnTo>
                  <a:lnTo>
                    <a:pt x="14884" y="54864"/>
                  </a:lnTo>
                  <a:lnTo>
                    <a:pt x="16268" y="53479"/>
                  </a:lnTo>
                  <a:lnTo>
                    <a:pt x="16268" y="51765"/>
                  </a:lnTo>
                  <a:lnTo>
                    <a:pt x="16268" y="50050"/>
                  </a:lnTo>
                  <a:close/>
                </a:path>
                <a:path w="63500" h="61595">
                  <a:moveTo>
                    <a:pt x="30035" y="56553"/>
                  </a:moveTo>
                  <a:lnTo>
                    <a:pt x="28651" y="55168"/>
                  </a:lnTo>
                  <a:lnTo>
                    <a:pt x="25222" y="55168"/>
                  </a:lnTo>
                  <a:lnTo>
                    <a:pt x="23837" y="56553"/>
                  </a:lnTo>
                  <a:lnTo>
                    <a:pt x="23837" y="59982"/>
                  </a:lnTo>
                  <a:lnTo>
                    <a:pt x="25222" y="61366"/>
                  </a:lnTo>
                  <a:lnTo>
                    <a:pt x="28651" y="61366"/>
                  </a:lnTo>
                  <a:lnTo>
                    <a:pt x="30035" y="59982"/>
                  </a:lnTo>
                  <a:lnTo>
                    <a:pt x="30035" y="58267"/>
                  </a:lnTo>
                  <a:lnTo>
                    <a:pt x="30035" y="56553"/>
                  </a:lnTo>
                  <a:close/>
                </a:path>
                <a:path w="63500" h="61595">
                  <a:moveTo>
                    <a:pt x="35280" y="1384"/>
                  </a:moveTo>
                  <a:lnTo>
                    <a:pt x="33896" y="0"/>
                  </a:lnTo>
                  <a:lnTo>
                    <a:pt x="30467" y="0"/>
                  </a:lnTo>
                  <a:lnTo>
                    <a:pt x="29083" y="1384"/>
                  </a:lnTo>
                  <a:lnTo>
                    <a:pt x="29083" y="4813"/>
                  </a:lnTo>
                  <a:lnTo>
                    <a:pt x="30467" y="6197"/>
                  </a:lnTo>
                  <a:lnTo>
                    <a:pt x="33896" y="6197"/>
                  </a:lnTo>
                  <a:lnTo>
                    <a:pt x="35280" y="4813"/>
                  </a:lnTo>
                  <a:lnTo>
                    <a:pt x="35280" y="3098"/>
                  </a:lnTo>
                  <a:lnTo>
                    <a:pt x="35280" y="1384"/>
                  </a:lnTo>
                  <a:close/>
                </a:path>
                <a:path w="63500" h="61595">
                  <a:moveTo>
                    <a:pt x="52870" y="50342"/>
                  </a:moveTo>
                  <a:lnTo>
                    <a:pt x="51485" y="48958"/>
                  </a:lnTo>
                  <a:lnTo>
                    <a:pt x="48056" y="48958"/>
                  </a:lnTo>
                  <a:lnTo>
                    <a:pt x="46672" y="50342"/>
                  </a:lnTo>
                  <a:lnTo>
                    <a:pt x="46672" y="53771"/>
                  </a:lnTo>
                  <a:lnTo>
                    <a:pt x="48056" y="55156"/>
                  </a:lnTo>
                  <a:lnTo>
                    <a:pt x="51485" y="55156"/>
                  </a:lnTo>
                  <a:lnTo>
                    <a:pt x="52870" y="53771"/>
                  </a:lnTo>
                  <a:lnTo>
                    <a:pt x="52870" y="52057"/>
                  </a:lnTo>
                  <a:lnTo>
                    <a:pt x="52870" y="50342"/>
                  </a:lnTo>
                  <a:close/>
                </a:path>
                <a:path w="63500" h="61595">
                  <a:moveTo>
                    <a:pt x="55206" y="10833"/>
                  </a:moveTo>
                  <a:lnTo>
                    <a:pt x="53822" y="9448"/>
                  </a:lnTo>
                  <a:lnTo>
                    <a:pt x="50393" y="9448"/>
                  </a:lnTo>
                  <a:lnTo>
                    <a:pt x="49009" y="10833"/>
                  </a:lnTo>
                  <a:lnTo>
                    <a:pt x="49009" y="14262"/>
                  </a:lnTo>
                  <a:lnTo>
                    <a:pt x="50393" y="15646"/>
                  </a:lnTo>
                  <a:lnTo>
                    <a:pt x="53822" y="15646"/>
                  </a:lnTo>
                  <a:lnTo>
                    <a:pt x="55206" y="14262"/>
                  </a:lnTo>
                  <a:lnTo>
                    <a:pt x="55206" y="12547"/>
                  </a:lnTo>
                  <a:lnTo>
                    <a:pt x="55206" y="10833"/>
                  </a:lnTo>
                  <a:close/>
                </a:path>
                <a:path w="63500" h="61595">
                  <a:moveTo>
                    <a:pt x="62903" y="32981"/>
                  </a:moveTo>
                  <a:lnTo>
                    <a:pt x="61518" y="31597"/>
                  </a:lnTo>
                  <a:lnTo>
                    <a:pt x="58089" y="31597"/>
                  </a:lnTo>
                  <a:lnTo>
                    <a:pt x="56705" y="32981"/>
                  </a:lnTo>
                  <a:lnTo>
                    <a:pt x="56705" y="36410"/>
                  </a:lnTo>
                  <a:lnTo>
                    <a:pt x="58089" y="37795"/>
                  </a:lnTo>
                  <a:lnTo>
                    <a:pt x="61518" y="37795"/>
                  </a:lnTo>
                  <a:lnTo>
                    <a:pt x="62903" y="36410"/>
                  </a:lnTo>
                  <a:lnTo>
                    <a:pt x="62903" y="34696"/>
                  </a:lnTo>
                  <a:lnTo>
                    <a:pt x="62903" y="32981"/>
                  </a:lnTo>
                  <a:close/>
                </a:path>
              </a:pathLst>
            </a:custGeom>
            <a:solidFill>
              <a:srgbClr val="5457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850703" y="2057781"/>
              <a:ext cx="821690" cy="485775"/>
            </a:xfrm>
            <a:custGeom>
              <a:avLst/>
              <a:gdLst/>
              <a:ahLst/>
              <a:cxnLst/>
              <a:rect l="l" t="t" r="r" b="b"/>
              <a:pathLst>
                <a:path w="821689" h="485775">
                  <a:moveTo>
                    <a:pt x="821245" y="0"/>
                  </a:moveTo>
                  <a:lnTo>
                    <a:pt x="0" y="0"/>
                  </a:lnTo>
                  <a:lnTo>
                    <a:pt x="0" y="485216"/>
                  </a:lnTo>
                  <a:lnTo>
                    <a:pt x="821245" y="485216"/>
                  </a:lnTo>
                  <a:lnTo>
                    <a:pt x="8212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0" y="5850001"/>
              <a:ext cx="4977003" cy="89782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24895" y="8875196"/>
              <a:ext cx="127355" cy="127368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24895" y="9102784"/>
              <a:ext cx="127355" cy="127368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24895" y="9315049"/>
              <a:ext cx="127355" cy="127368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24895" y="9527315"/>
              <a:ext cx="127355" cy="127368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24895" y="9739580"/>
              <a:ext cx="127355" cy="12736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18019" y="6175098"/>
              <a:ext cx="149402" cy="149402"/>
            </a:xfrm>
            <a:prstGeom prst="rect">
              <a:avLst/>
            </a:prstGeom>
          </p:spPr>
        </p:pic>
      </p:grpSp>
      <p:sp>
        <p:nvSpPr>
          <p:cNvPr id="112" name="object 112"/>
          <p:cNvSpPr txBox="1"/>
          <p:nvPr/>
        </p:nvSpPr>
        <p:spPr>
          <a:xfrm>
            <a:off x="347205" y="6178925"/>
            <a:ext cx="1234754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150" baseline="3968" dirty="0">
                <a:solidFill>
                  <a:srgbClr val="6D2B17"/>
                </a:solidFill>
                <a:latin typeface="Trebuchet MS"/>
                <a:cs typeface="Trebuchet MS"/>
              </a:rPr>
              <a:t>A</a:t>
            </a:r>
            <a:r>
              <a:rPr sz="1050" spc="359" baseline="3968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Living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Room</a:t>
            </a:r>
            <a:endParaRPr sz="800" dirty="0">
              <a:latin typeface="Trebuchet MS"/>
              <a:cs typeface="Trebuchet MS"/>
            </a:endParaRPr>
          </a:p>
          <a:p>
            <a:pPr marL="2324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232410" algn="l"/>
              </a:tabLst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Библиотека</a:t>
            </a:r>
            <a:endParaRPr sz="800" dirty="0">
              <a:latin typeface="Trebuchet MS"/>
              <a:cs typeface="Trebuchet MS"/>
            </a:endParaRPr>
          </a:p>
          <a:p>
            <a:pPr marL="2324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232410" algn="l"/>
              </a:tabLst>
            </a:pPr>
            <a:r>
              <a:rPr lang="ru-RU" sz="800" spc="20" dirty="0">
                <a:solidFill>
                  <a:srgbClr val="231F20"/>
                </a:solidFill>
                <a:latin typeface="Trebuchet MS"/>
                <a:cs typeface="Trebuchet MS"/>
              </a:rPr>
              <a:t>Игровая комната</a:t>
            </a:r>
            <a:endParaRPr sz="800" dirty="0">
              <a:latin typeface="Trebuchet MS"/>
              <a:cs typeface="Trebuchet MS"/>
            </a:endParaRPr>
          </a:p>
          <a:p>
            <a:pPr marL="2324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232410" algn="l"/>
              </a:tabLst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Бутик</a:t>
            </a:r>
            <a:endParaRPr sz="800" dirty="0">
              <a:latin typeface="Trebuchet MS"/>
              <a:cs typeface="Trebuchet MS"/>
            </a:endParaRPr>
          </a:p>
        </p:txBody>
      </p:sp>
      <p:pic>
        <p:nvPicPr>
          <p:cNvPr id="113" name="object 113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318019" y="6715414"/>
            <a:ext cx="149402" cy="149402"/>
          </a:xfrm>
          <a:prstGeom prst="rect">
            <a:avLst/>
          </a:prstGeom>
        </p:spPr>
      </p:pic>
      <p:sp>
        <p:nvSpPr>
          <p:cNvPr id="114" name="object 114"/>
          <p:cNvSpPr txBox="1"/>
          <p:nvPr/>
        </p:nvSpPr>
        <p:spPr>
          <a:xfrm>
            <a:off x="348926" y="6721560"/>
            <a:ext cx="1205207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127" baseline="3968" dirty="0">
                <a:solidFill>
                  <a:srgbClr val="6D2B17"/>
                </a:solidFill>
                <a:latin typeface="Trebuchet MS"/>
                <a:cs typeface="Trebuchet MS"/>
              </a:rPr>
              <a:t>B</a:t>
            </a:r>
            <a:r>
              <a:rPr sz="1050" spc="315" baseline="3968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Тренажерный зал</a:t>
            </a:r>
            <a:endParaRPr sz="800" dirty="0">
              <a:latin typeface="Trebuchet MS"/>
              <a:cs typeface="Trebuchet MS"/>
            </a:endParaRPr>
          </a:p>
        </p:txBody>
      </p:sp>
      <p:pic>
        <p:nvPicPr>
          <p:cNvPr id="115" name="object 115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318019" y="6934084"/>
            <a:ext cx="149402" cy="149402"/>
          </a:xfrm>
          <a:prstGeom prst="rect">
            <a:avLst/>
          </a:prstGeom>
        </p:spPr>
      </p:pic>
      <p:sp>
        <p:nvSpPr>
          <p:cNvPr id="116" name="object 116"/>
          <p:cNvSpPr txBox="1"/>
          <p:nvPr/>
        </p:nvSpPr>
        <p:spPr>
          <a:xfrm>
            <a:off x="346753" y="6938614"/>
            <a:ext cx="1235205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165" baseline="3968" dirty="0">
                <a:solidFill>
                  <a:srgbClr val="6D2B17"/>
                </a:solidFill>
                <a:latin typeface="Trebuchet MS"/>
                <a:cs typeface="Trebuchet MS"/>
              </a:rPr>
              <a:t>C</a:t>
            </a:r>
            <a:r>
              <a:rPr sz="1050" spc="315" baseline="3968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Водный спорт</a:t>
            </a:r>
            <a:endParaRPr sz="800" dirty="0">
              <a:latin typeface="Trebuchet MS"/>
              <a:cs typeface="Trebuchet MS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1868190" y="6170606"/>
            <a:ext cx="1666875" cy="592455"/>
            <a:chOff x="1868190" y="6170606"/>
            <a:chExt cx="1666875" cy="592455"/>
          </a:xfrm>
        </p:grpSpPr>
        <p:pic>
          <p:nvPicPr>
            <p:cNvPr id="118" name="object 11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868190" y="6174237"/>
              <a:ext cx="149402" cy="149402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871417" y="6397665"/>
              <a:ext cx="149402" cy="149402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871417" y="6613504"/>
              <a:ext cx="149402" cy="149402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385626" y="6170606"/>
              <a:ext cx="149402" cy="149402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385626" y="6396063"/>
              <a:ext cx="149402" cy="149402"/>
            </a:xfrm>
            <a:prstGeom prst="rect">
              <a:avLst/>
            </a:prstGeom>
          </p:spPr>
        </p:pic>
      </p:grpSp>
      <p:sp>
        <p:nvSpPr>
          <p:cNvPr id="123" name="object 123"/>
          <p:cNvSpPr txBox="1"/>
          <p:nvPr/>
        </p:nvSpPr>
        <p:spPr>
          <a:xfrm>
            <a:off x="531818" y="7693277"/>
            <a:ext cx="1874831" cy="629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Living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Room</a:t>
            </a:r>
            <a:endParaRPr sz="800" dirty="0">
              <a:latin typeface="Trebuchet MS"/>
              <a:cs typeface="Trebuchet MS"/>
            </a:endParaRPr>
          </a:p>
          <a:p>
            <a:pPr marL="673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67310" algn="l"/>
              </a:tabLst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Ресторан на весь день</a:t>
            </a:r>
            <a:endParaRPr sz="800" dirty="0">
              <a:latin typeface="Trebuchet MS"/>
              <a:cs typeface="Trebuchet MS"/>
            </a:endParaRPr>
          </a:p>
          <a:p>
            <a:pPr marL="673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67310" algn="l"/>
              </a:tabLst>
            </a:pPr>
            <a:r>
              <a:rPr lang="ru-RU" sz="800" spc="-25" dirty="0">
                <a:solidFill>
                  <a:srgbClr val="231F20"/>
                </a:solidFill>
                <a:latin typeface="Trebuchet MS"/>
                <a:cs typeface="Trebuchet MS"/>
              </a:rPr>
              <a:t>Бар</a:t>
            </a:r>
            <a:endParaRPr sz="800" dirty="0">
              <a:latin typeface="Trebuchet MS"/>
              <a:cs typeface="Trebuchet MS"/>
            </a:endParaRPr>
          </a:p>
          <a:p>
            <a:pPr marL="673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67310" algn="l"/>
              </a:tabLst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Комната сыра и мясных деликатесов</a:t>
            </a:r>
            <a:endParaRPr sz="800" dirty="0">
              <a:latin typeface="Trebuchet MS"/>
              <a:cs typeface="Trebuchet MS"/>
            </a:endParaRPr>
          </a:p>
          <a:p>
            <a:pPr marL="673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67310" algn="l"/>
              </a:tabLst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Комната шоколада и мороженого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434976" y="6396356"/>
            <a:ext cx="50800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-50" dirty="0">
                <a:solidFill>
                  <a:srgbClr val="6D2B17"/>
                </a:solidFill>
                <a:latin typeface="Trebuchet MS"/>
                <a:cs typeface="Trebuchet MS"/>
              </a:rPr>
              <a:t>I</a:t>
            </a:r>
            <a:endParaRPr sz="700">
              <a:latin typeface="Trebuchet MS"/>
              <a:cs typeface="Trebuchet MS"/>
            </a:endParaRPr>
          </a:p>
        </p:txBody>
      </p:sp>
      <p:pic>
        <p:nvPicPr>
          <p:cNvPr id="125" name="object 125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3385627" y="6613432"/>
            <a:ext cx="149402" cy="149402"/>
          </a:xfrm>
          <a:prstGeom prst="rect">
            <a:avLst/>
          </a:prstGeom>
        </p:spPr>
      </p:pic>
      <p:sp>
        <p:nvSpPr>
          <p:cNvPr id="126" name="object 126"/>
          <p:cNvSpPr txBox="1"/>
          <p:nvPr/>
        </p:nvSpPr>
        <p:spPr>
          <a:xfrm>
            <a:off x="3420059" y="6613729"/>
            <a:ext cx="8064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40" dirty="0">
                <a:solidFill>
                  <a:srgbClr val="6D2B17"/>
                </a:solidFill>
                <a:latin typeface="Trebuchet MS"/>
                <a:cs typeface="Trebuchet MS"/>
              </a:rPr>
              <a:t>J</a:t>
            </a:r>
            <a:endParaRPr sz="700">
              <a:latin typeface="Trebuchet MS"/>
              <a:cs typeface="Trebuchet MS"/>
            </a:endParaRPr>
          </a:p>
        </p:txBody>
      </p:sp>
      <p:pic>
        <p:nvPicPr>
          <p:cNvPr id="127" name="object 127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1871417" y="6831149"/>
            <a:ext cx="149402" cy="149402"/>
          </a:xfrm>
          <a:prstGeom prst="rect">
            <a:avLst/>
          </a:prstGeom>
        </p:spPr>
      </p:pic>
      <p:sp>
        <p:nvSpPr>
          <p:cNvPr id="128" name="object 128"/>
          <p:cNvSpPr txBox="1"/>
          <p:nvPr/>
        </p:nvSpPr>
        <p:spPr>
          <a:xfrm>
            <a:off x="1896826" y="6181006"/>
            <a:ext cx="961616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142" baseline="3968" dirty="0">
                <a:solidFill>
                  <a:srgbClr val="6D2B17"/>
                </a:solidFill>
                <a:latin typeface="Trebuchet MS"/>
                <a:cs typeface="Trebuchet MS"/>
              </a:rPr>
              <a:t>D</a:t>
            </a:r>
            <a:r>
              <a:rPr sz="1050" spc="419" baseline="3968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Спа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904084" y="6397964"/>
            <a:ext cx="1129217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85" dirty="0">
                <a:solidFill>
                  <a:srgbClr val="6D2B17"/>
                </a:solidFill>
                <a:latin typeface="Trebuchet MS"/>
                <a:cs typeface="Trebuchet MS"/>
              </a:rPr>
              <a:t>E</a:t>
            </a:r>
            <a:r>
              <a:rPr sz="700" spc="280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Дайв-центр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906488" y="6618507"/>
            <a:ext cx="1253042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60" dirty="0">
                <a:solidFill>
                  <a:srgbClr val="6D2B17"/>
                </a:solidFill>
                <a:latin typeface="Trebuchet MS"/>
                <a:cs typeface="Trebuchet MS"/>
              </a:rPr>
              <a:t>F</a:t>
            </a:r>
            <a:r>
              <a:rPr sz="700" spc="275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lang="ru-RU" sz="1200" baseline="3968" dirty="0">
                <a:solidFill>
                  <a:srgbClr val="231F20"/>
                </a:solidFill>
                <a:latin typeface="Trebuchet MS"/>
                <a:cs typeface="Trebuchet MS"/>
              </a:rPr>
              <a:t>Детский клуб </a:t>
            </a:r>
            <a:r>
              <a:rPr lang="en-US" sz="1200" baseline="3968" dirty="0">
                <a:solidFill>
                  <a:srgbClr val="231F20"/>
                </a:solidFill>
                <a:latin typeface="Trebuchet MS"/>
                <a:cs typeface="Trebuchet MS"/>
              </a:rPr>
              <a:t>T</a:t>
            </a:r>
            <a:r>
              <a:rPr sz="1200" baseline="3968" dirty="0">
                <a:solidFill>
                  <a:srgbClr val="231F20"/>
                </a:solidFill>
                <a:latin typeface="Trebuchet MS"/>
                <a:cs typeface="Trebuchet MS"/>
              </a:rPr>
              <a:t>he</a:t>
            </a:r>
            <a:r>
              <a:rPr sz="1200" spc="-60" baseline="396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-37" baseline="3968" dirty="0">
                <a:solidFill>
                  <a:srgbClr val="231F20"/>
                </a:solidFill>
                <a:latin typeface="Trebuchet MS"/>
                <a:cs typeface="Trebuchet MS"/>
              </a:rPr>
              <a:t>Den</a:t>
            </a:r>
            <a:endParaRPr sz="1200" baseline="3968" dirty="0">
              <a:latin typeface="Trebuchet MS"/>
              <a:cs typeface="Trebuchet MS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898300" y="6832169"/>
            <a:ext cx="1150041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75" dirty="0">
                <a:solidFill>
                  <a:srgbClr val="6D2B17"/>
                </a:solidFill>
                <a:latin typeface="Trebuchet MS"/>
                <a:cs typeface="Trebuchet MS"/>
              </a:rPr>
              <a:t>G</a:t>
            </a:r>
            <a:r>
              <a:rPr sz="700" spc="260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lang="ru-RU" sz="800" spc="10" dirty="0">
                <a:solidFill>
                  <a:srgbClr val="231F20"/>
                </a:solidFill>
                <a:latin typeface="Trebuchet MS"/>
                <a:cs typeface="Trebuchet MS"/>
              </a:rPr>
              <a:t>Органический сад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3391713" y="6174700"/>
            <a:ext cx="1302764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050" spc="104" baseline="7936" dirty="0">
                <a:solidFill>
                  <a:srgbClr val="6D2B17"/>
                </a:solidFill>
                <a:latin typeface="Trebuchet MS"/>
                <a:cs typeface="Trebuchet MS"/>
              </a:rPr>
              <a:t>H</a:t>
            </a:r>
            <a:r>
              <a:rPr sz="1050" spc="427" baseline="7936" dirty="0">
                <a:solidFill>
                  <a:srgbClr val="6D2B17"/>
                </a:solidFill>
                <a:latin typeface="Trebuchet MS"/>
                <a:cs typeface="Trebuchet MS"/>
              </a:rPr>
              <a:t>  </a:t>
            </a: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Йога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3595302" y="6398061"/>
            <a:ext cx="995243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Причал прибытия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3595303" y="6615115"/>
            <a:ext cx="945927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Secret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Bar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289840" y="7413666"/>
            <a:ext cx="2307106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100" spc="-20" dirty="0">
                <a:solidFill>
                  <a:srgbClr val="662B1E"/>
                </a:solidFill>
                <a:latin typeface="Tahoma"/>
                <a:cs typeface="Tahoma"/>
              </a:rPr>
              <a:t>Гастрономические локации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291403" y="8635619"/>
            <a:ext cx="2452745" cy="12211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662B1E"/>
                </a:solidFill>
                <a:latin typeface="Tahoma"/>
                <a:cs typeface="Tahoma"/>
              </a:rPr>
              <a:t>Villas</a:t>
            </a:r>
            <a:endParaRPr sz="1000" dirty="0">
              <a:latin typeface="Tahoma"/>
              <a:cs typeface="Tahoma"/>
            </a:endParaRPr>
          </a:p>
          <a:p>
            <a:pPr marL="236220">
              <a:lnSpc>
                <a:spcPct val="100000"/>
              </a:lnSpc>
              <a:spcBef>
                <a:spcPts val="819"/>
              </a:spcBef>
            </a:pPr>
            <a:r>
              <a:rPr lang="ru-RU" sz="700" spc="10" dirty="0">
                <a:solidFill>
                  <a:srgbClr val="231F20"/>
                </a:solidFill>
                <a:latin typeface="Trebuchet MS"/>
                <a:cs typeface="Trebuchet MS"/>
              </a:rPr>
              <a:t>Пляжная вилла с одной спальней</a:t>
            </a:r>
          </a:p>
          <a:p>
            <a:pPr marL="236220" marR="5080">
              <a:lnSpc>
                <a:spcPct val="203500"/>
              </a:lnSpc>
            </a:pPr>
            <a:r>
              <a:rPr sz="700" spc="50" dirty="0">
                <a:solidFill>
                  <a:srgbClr val="231F20"/>
                </a:solidFill>
                <a:latin typeface="Trebuchet MS"/>
                <a:cs typeface="Trebuchet MS"/>
              </a:rPr>
              <a:t>Sea</a:t>
            </a:r>
            <a:r>
              <a:rPr sz="7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Loft</a:t>
            </a:r>
            <a:r>
              <a:rPr sz="7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700" spc="10" dirty="0">
                <a:solidFill>
                  <a:srgbClr val="231F20"/>
                </a:solidFill>
                <a:latin typeface="Trebuchet MS"/>
                <a:cs typeface="Trebuchet MS"/>
              </a:rPr>
              <a:t>на воде с одной спальней</a:t>
            </a:r>
          </a:p>
          <a:p>
            <a:pPr marL="236220" marR="5080">
              <a:lnSpc>
                <a:spcPct val="203500"/>
              </a:lnSpc>
            </a:pPr>
            <a:r>
              <a:rPr lang="ru-RU" sz="700" spc="10" dirty="0">
                <a:solidFill>
                  <a:srgbClr val="231F20"/>
                </a:solidFill>
                <a:latin typeface="Trebuchet MS"/>
                <a:cs typeface="Trebuchet MS"/>
              </a:rPr>
              <a:t>Вилла на воде </a:t>
            </a:r>
            <a:r>
              <a:rPr sz="700" spc="10" dirty="0">
                <a:solidFill>
                  <a:srgbClr val="231F20"/>
                </a:solidFill>
                <a:latin typeface="Trebuchet MS"/>
                <a:cs typeface="Trebuchet MS"/>
              </a:rPr>
              <a:t>Horizon</a:t>
            </a:r>
            <a:r>
              <a:rPr sz="7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700" dirty="0">
                <a:solidFill>
                  <a:srgbClr val="231F20"/>
                </a:solidFill>
                <a:latin typeface="Trebuchet MS"/>
                <a:cs typeface="Trebuchet MS"/>
              </a:rPr>
              <a:t>с одной</a:t>
            </a:r>
            <a:r>
              <a:rPr sz="7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700" spc="-10" dirty="0">
                <a:solidFill>
                  <a:srgbClr val="231F20"/>
                </a:solidFill>
                <a:latin typeface="Trebuchet MS"/>
                <a:cs typeface="Trebuchet MS"/>
              </a:rPr>
              <a:t>спальней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endParaRPr lang="ru-RU" sz="700" spc="-10" dirty="0">
              <a:solidFill>
                <a:srgbClr val="231F20"/>
              </a:solidFill>
              <a:latin typeface="Trebuchet MS"/>
              <a:cs typeface="Trebuchet MS"/>
            </a:endParaRPr>
          </a:p>
          <a:p>
            <a:pPr marL="236220" marR="5080">
              <a:lnSpc>
                <a:spcPct val="203500"/>
              </a:lnSpc>
            </a:pPr>
            <a:r>
              <a:rPr sz="700" spc="50" dirty="0">
                <a:solidFill>
                  <a:srgbClr val="231F20"/>
                </a:solidFill>
                <a:latin typeface="Trebuchet MS"/>
                <a:cs typeface="Trebuchet MS"/>
              </a:rPr>
              <a:t>Sea</a:t>
            </a:r>
            <a:r>
              <a:rPr sz="7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Loft</a:t>
            </a:r>
            <a:r>
              <a:rPr sz="7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ru-RU" sz="700" spc="10" dirty="0">
                <a:solidFill>
                  <a:srgbClr val="231F20"/>
                </a:solidFill>
                <a:latin typeface="Trebuchet MS"/>
                <a:cs typeface="Trebuchet MS"/>
              </a:rPr>
              <a:t>на воде с двумя спальнями</a:t>
            </a:r>
          </a:p>
          <a:p>
            <a:pPr marL="236220" marR="5080">
              <a:lnSpc>
                <a:spcPct val="203500"/>
              </a:lnSpc>
            </a:pPr>
            <a:r>
              <a:rPr sz="700" spc="10" dirty="0">
                <a:solidFill>
                  <a:srgbClr val="231F20"/>
                </a:solidFill>
                <a:latin typeface="Trebuchet MS"/>
                <a:cs typeface="Trebuchet MS"/>
              </a:rPr>
              <a:t>Beach</a:t>
            </a:r>
            <a:r>
              <a:rPr sz="7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Pavilion</a:t>
            </a:r>
            <a:r>
              <a:rPr lang="ru-RU" sz="700" spc="-10" dirty="0">
                <a:solidFill>
                  <a:srgbClr val="231F20"/>
                </a:solidFill>
                <a:latin typeface="Trebuchet MS"/>
                <a:cs typeface="Trebuchet MS"/>
              </a:rPr>
              <a:t> с двумя спальнями</a:t>
            </a:r>
            <a:endParaRPr sz="700" dirty="0">
              <a:latin typeface="Trebuchet MS"/>
              <a:cs typeface="Trebuchet MS"/>
            </a:endParaRPr>
          </a:p>
        </p:txBody>
      </p:sp>
      <p:pic>
        <p:nvPicPr>
          <p:cNvPr id="137" name="object 137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323054" y="7682598"/>
            <a:ext cx="149402" cy="149402"/>
          </a:xfrm>
          <a:prstGeom prst="rect">
            <a:avLst/>
          </a:prstGeom>
        </p:spPr>
      </p:pic>
      <p:sp>
        <p:nvSpPr>
          <p:cNvPr id="138" name="object 138"/>
          <p:cNvSpPr txBox="1"/>
          <p:nvPr/>
        </p:nvSpPr>
        <p:spPr>
          <a:xfrm>
            <a:off x="352238" y="7682900"/>
            <a:ext cx="91440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765732" y="7693277"/>
            <a:ext cx="1127581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So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Primitive</a:t>
            </a:r>
            <a:endParaRPr sz="800" dirty="0">
              <a:latin typeface="Trebuchet MS"/>
              <a:cs typeface="Trebuchet MS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2765732" y="7910332"/>
            <a:ext cx="1247935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Out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of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This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World</a:t>
            </a:r>
            <a:endParaRPr sz="800" dirty="0">
              <a:latin typeface="Trebuchet MS"/>
              <a:cs typeface="Trebuchet MS"/>
            </a:endParaRPr>
          </a:p>
          <a:p>
            <a:pPr marL="673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67310" algn="l"/>
              </a:tabLst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Обеденный зал</a:t>
            </a:r>
            <a:endParaRPr sz="800" dirty="0">
              <a:latin typeface="Trebuchet MS"/>
              <a:cs typeface="Trebuchet MS"/>
            </a:endParaRPr>
          </a:p>
          <a:p>
            <a:pPr marL="673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67310" algn="l"/>
              </a:tabLst>
            </a:pPr>
            <a:r>
              <a:rPr lang="ru-RU" sz="800" dirty="0">
                <a:solidFill>
                  <a:srgbClr val="231F20"/>
                </a:solidFill>
                <a:latin typeface="Trebuchet MS"/>
                <a:cs typeface="Trebuchet MS"/>
              </a:rPr>
              <a:t>Винный погреб</a:t>
            </a:r>
            <a:endParaRPr sz="800" dirty="0">
              <a:latin typeface="Trebuchet MS"/>
              <a:cs typeface="Trebuchet MS"/>
            </a:endParaRPr>
          </a:p>
          <a:p>
            <a:pPr marL="67310" indent="-54610">
              <a:lnSpc>
                <a:spcPct val="100000"/>
              </a:lnSpc>
              <a:spcBef>
                <a:spcPts val="15"/>
              </a:spcBef>
              <a:buChar char="-"/>
              <a:tabLst>
                <a:tab pos="67310" algn="l"/>
              </a:tabLst>
            </a:pPr>
            <a:r>
              <a:rPr lang="ru-RU"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Обсерватория</a:t>
            </a:r>
            <a:endParaRPr sz="800" dirty="0">
              <a:latin typeface="Trebuchet MS"/>
              <a:cs typeface="Trebuchet MS"/>
            </a:endParaRPr>
          </a:p>
        </p:txBody>
      </p:sp>
      <p:pic>
        <p:nvPicPr>
          <p:cNvPr id="141" name="object 141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2556972" y="7686314"/>
            <a:ext cx="149402" cy="149402"/>
          </a:xfrm>
          <a:prstGeom prst="rect">
            <a:avLst/>
          </a:prstGeom>
        </p:spPr>
      </p:pic>
      <p:sp>
        <p:nvSpPr>
          <p:cNvPr id="142" name="object 142"/>
          <p:cNvSpPr txBox="1"/>
          <p:nvPr/>
        </p:nvSpPr>
        <p:spPr>
          <a:xfrm>
            <a:off x="2587875" y="7686610"/>
            <a:ext cx="87630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3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endParaRPr sz="700">
              <a:latin typeface="Trebuchet MS"/>
              <a:cs typeface="Trebuchet MS"/>
            </a:endParaRPr>
          </a:p>
        </p:txBody>
      </p:sp>
      <p:pic>
        <p:nvPicPr>
          <p:cNvPr id="143" name="object 143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2556972" y="7903280"/>
            <a:ext cx="149402" cy="149402"/>
          </a:xfrm>
          <a:prstGeom prst="rect">
            <a:avLst/>
          </a:prstGeom>
        </p:spPr>
      </p:pic>
      <p:sp>
        <p:nvSpPr>
          <p:cNvPr id="144" name="object 144"/>
          <p:cNvSpPr txBox="1"/>
          <p:nvPr/>
        </p:nvSpPr>
        <p:spPr>
          <a:xfrm>
            <a:off x="2585702" y="7903575"/>
            <a:ext cx="92075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spc="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145" name="object 145" descr="$PPTXTitle"/>
          <p:cNvSpPr txBox="1">
            <a:spLocks noGrp="1"/>
          </p:cNvSpPr>
          <p:nvPr>
            <p:ph type="title"/>
          </p:nvPr>
        </p:nvSpPr>
        <p:spPr>
          <a:xfrm>
            <a:off x="264472" y="268185"/>
            <a:ext cx="193230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40" dirty="0"/>
              <a:t>Карта</a:t>
            </a:r>
            <a:endParaRPr spc="-140" dirty="0"/>
          </a:p>
        </p:txBody>
      </p:sp>
      <p:sp>
        <p:nvSpPr>
          <p:cNvPr id="146" name="object 146"/>
          <p:cNvSpPr txBox="1"/>
          <p:nvPr/>
        </p:nvSpPr>
        <p:spPr>
          <a:xfrm>
            <a:off x="271513" y="979385"/>
            <a:ext cx="3015554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600" spc="-25" dirty="0">
                <a:solidFill>
                  <a:srgbClr val="39190C"/>
                </a:solidFill>
                <a:latin typeface="Tahoma"/>
                <a:cs typeface="Tahoma"/>
              </a:rPr>
              <a:t>курорта</a:t>
            </a:r>
            <a:endParaRPr sz="5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300" y="10324958"/>
            <a:ext cx="4679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939598"/>
                </a:solidFill>
                <a:latin typeface="Trebuchet MS"/>
                <a:cs typeface="Trebuchet MS"/>
              </a:rPr>
              <a:t>Factsheet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8974" y="10324958"/>
            <a:ext cx="25272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939598"/>
                </a:solidFill>
                <a:latin typeface="Trebuchet MS"/>
                <a:cs typeface="Trebuchet MS"/>
              </a:rPr>
              <a:t>2026</a:t>
            </a:r>
            <a:endParaRPr sz="800">
              <a:latin typeface="Trebuchet MS"/>
              <a:cs typeface="Trebuchet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88000" y="288003"/>
          <a:ext cx="7105012" cy="2840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9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0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1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73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1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1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64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10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601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76860">
                        <a:lnSpc>
                          <a:spcPct val="100000"/>
                        </a:lnSpc>
                      </a:pPr>
                      <a:r>
                        <a:rPr sz="700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r>
                        <a:rPr sz="700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Type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Qty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040" marR="60325" indent="17780" algn="just">
                        <a:lnSpc>
                          <a:spcPct val="107100"/>
                        </a:lnSpc>
                      </a:pP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Total</a:t>
                      </a:r>
                      <a:r>
                        <a:rPr sz="700" spc="5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Area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(Sqm)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0960" marR="51435" indent="97155">
                        <a:lnSpc>
                          <a:spcPct val="107100"/>
                        </a:lnSpc>
                      </a:pP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Rate</a:t>
                      </a:r>
                      <a:r>
                        <a:rPr sz="700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Based</a:t>
                      </a:r>
                      <a:r>
                        <a:rPr sz="700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2225"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Max.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Occupancy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1285" marR="87630" indent="-22860">
                        <a:lnSpc>
                          <a:spcPct val="107100"/>
                        </a:lnSpc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Water Slide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86055" marR="38100" indent="-139065">
                        <a:lnSpc>
                          <a:spcPct val="107100"/>
                        </a:lnSpc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Retractable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Roof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5730" marR="40005" indent="-78105">
                        <a:lnSpc>
                          <a:spcPct val="107100"/>
                        </a:lnSpc>
                      </a:pPr>
                      <a:r>
                        <a:rPr sz="700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Children’s</a:t>
                      </a:r>
                      <a:r>
                        <a:rPr sz="700" spc="5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Room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0" marR="55244" indent="4445">
                        <a:lnSpc>
                          <a:spcPct val="107100"/>
                        </a:lnSpc>
                      </a:pP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Upper</a:t>
                      </a:r>
                      <a:r>
                        <a:rPr sz="700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Floor Private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Pool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49530" indent="8255" algn="ctr">
                        <a:lnSpc>
                          <a:spcPct val="107100"/>
                        </a:lnSpc>
                        <a:spcBef>
                          <a:spcPts val="540"/>
                        </a:spcBef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Outdoor </a:t>
                      </a:r>
                      <a:r>
                        <a:rPr sz="700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Terrace</a:t>
                      </a:r>
                      <a:r>
                        <a:rPr sz="700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Catamaran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Nets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0965" marR="41910" indent="-45720">
                        <a:lnSpc>
                          <a:spcPct val="107100"/>
                        </a:lnSpc>
                      </a:pP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Pool</a:t>
                      </a:r>
                      <a:r>
                        <a:rPr sz="700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Water </a:t>
                      </a:r>
                      <a:r>
                        <a:rPr sz="700" spc="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Fresh</a:t>
                      </a:r>
                      <a:r>
                        <a:rPr sz="700" spc="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S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700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Salt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79070" marR="145415" indent="-27305">
                        <a:lnSpc>
                          <a:spcPct val="107100"/>
                        </a:lnSpc>
                      </a:pPr>
                      <a:r>
                        <a:rPr sz="700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Fitness </a:t>
                      </a:r>
                      <a:r>
                        <a:rPr sz="700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Room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99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35585" marR="225425" indent="8255">
                        <a:lnSpc>
                          <a:spcPts val="800"/>
                        </a:lnSpc>
                      </a:pPr>
                      <a:r>
                        <a:rPr sz="700" spc="-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 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Beach</a:t>
                      </a:r>
                      <a:r>
                        <a:rPr sz="700" spc="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448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0" marR="76200" indent="-41275">
                        <a:lnSpc>
                          <a:spcPts val="8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 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2A+2C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0960" marR="50800" indent="182245">
                        <a:lnSpc>
                          <a:spcPts val="800"/>
                        </a:lnSpc>
                      </a:pPr>
                      <a:r>
                        <a:rPr sz="700" spc="-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Overwater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Sea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Loft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461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0" marR="45720" indent="-72390">
                        <a:lnSpc>
                          <a:spcPts val="8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Lagoon 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2A+2C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46685" marR="67945" indent="-74295">
                        <a:lnSpc>
                          <a:spcPts val="800"/>
                        </a:lnSpc>
                      </a:pPr>
                      <a:r>
                        <a:rPr sz="700" spc="-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</a:t>
                      </a: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Horizon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Overwater</a:t>
                      </a: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461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0" marR="45720" indent="-72390">
                        <a:lnSpc>
                          <a:spcPts val="8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Lagoon 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2A+2C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0960" marR="50800" indent="176530">
                        <a:lnSpc>
                          <a:spcPts val="8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Overwater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Sea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Loft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1108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0" marR="45720" indent="-72390">
                        <a:lnSpc>
                          <a:spcPts val="8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Lagoon 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4A+4C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79070" marR="169545" indent="69850">
                        <a:lnSpc>
                          <a:spcPts val="800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Bedroom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Beach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Pavilion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1158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00" marR="76200" indent="-41275">
                        <a:lnSpc>
                          <a:spcPts val="800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Island villa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pax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4A+4C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6A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7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2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•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30655" y="3437521"/>
            <a:ext cx="974725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>
              <a:lnSpc>
                <a:spcPts val="819"/>
              </a:lnSpc>
              <a:spcBef>
                <a:spcPts val="100"/>
              </a:spcBef>
            </a:pP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All</a:t>
            </a:r>
            <a:r>
              <a:rPr sz="7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the</a:t>
            </a:r>
            <a:r>
              <a:rPr sz="7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villas</a:t>
            </a:r>
            <a:r>
              <a:rPr sz="7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have</a:t>
            </a:r>
            <a:r>
              <a:rPr sz="7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50" dirty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00"/>
              </a:lnSpc>
              <a:buChar char="•"/>
              <a:tabLst>
                <a:tab pos="132715" algn="l"/>
              </a:tabLst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Study</a:t>
            </a:r>
            <a:r>
              <a:rPr sz="7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Table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00"/>
              </a:lnSpc>
              <a:buChar char="•"/>
              <a:tabLst>
                <a:tab pos="132715" algn="l"/>
              </a:tabLst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Open</a:t>
            </a:r>
            <a:r>
              <a:rPr sz="7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Air</a:t>
            </a:r>
            <a:r>
              <a:rPr sz="7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Bathroom</a:t>
            </a:r>
            <a:endParaRPr sz="700">
              <a:latin typeface="Trebuchet MS"/>
              <a:cs typeface="Trebuchet MS"/>
            </a:endParaRPr>
          </a:p>
          <a:p>
            <a:pPr marL="134620" indent="-121920">
              <a:lnSpc>
                <a:spcPts val="800"/>
              </a:lnSpc>
              <a:buChar char="•"/>
              <a:tabLst>
                <a:tab pos="134620" algn="l"/>
              </a:tabLst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Living</a:t>
            </a:r>
            <a:r>
              <a:rPr sz="7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Room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00"/>
              </a:lnSpc>
              <a:buChar char="•"/>
              <a:tabLst>
                <a:tab pos="132715" algn="l"/>
              </a:tabLst>
            </a:pP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Walk-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in</a:t>
            </a:r>
            <a:r>
              <a:rPr sz="7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Mini</a:t>
            </a:r>
            <a:r>
              <a:rPr sz="7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Bar</a:t>
            </a:r>
            <a:endParaRPr sz="700">
              <a:latin typeface="Trebuchet MS"/>
              <a:cs typeface="Trebuchet MS"/>
            </a:endParaRPr>
          </a:p>
          <a:p>
            <a:pPr marL="132715" indent="-120014">
              <a:lnSpc>
                <a:spcPts val="800"/>
              </a:lnSpc>
              <a:buChar char="•"/>
              <a:tabLst>
                <a:tab pos="132715" algn="l"/>
              </a:tabLst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Spa</a:t>
            </a:r>
            <a:r>
              <a:rPr sz="7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5" dirty="0">
                <a:solidFill>
                  <a:srgbClr val="231F20"/>
                </a:solidFill>
                <a:latin typeface="Trebuchet MS"/>
                <a:cs typeface="Trebuchet MS"/>
              </a:rPr>
              <a:t>Treatment</a:t>
            </a:r>
            <a:r>
              <a:rPr sz="7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20" dirty="0">
                <a:solidFill>
                  <a:srgbClr val="231F20"/>
                </a:solidFill>
                <a:latin typeface="Trebuchet MS"/>
                <a:cs typeface="Trebuchet MS"/>
              </a:rPr>
              <a:t>Room</a:t>
            </a:r>
            <a:endParaRPr sz="700">
              <a:latin typeface="Trebuchet MS"/>
              <a:cs typeface="Trebuchet MS"/>
            </a:endParaRPr>
          </a:p>
          <a:p>
            <a:pPr marL="134620" indent="-121920">
              <a:lnSpc>
                <a:spcPts val="819"/>
              </a:lnSpc>
              <a:buChar char="•"/>
              <a:tabLst>
                <a:tab pos="134620" algn="l"/>
              </a:tabLst>
            </a:pP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Private</a:t>
            </a:r>
            <a:r>
              <a:rPr sz="7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Kitchen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1428</Words>
  <Application>Microsoft Macintosh PowerPoint</Application>
  <PresentationFormat>Произвольный</PresentationFormat>
  <Paragraphs>365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Tahoma</vt:lpstr>
      <vt:lpstr>Times New Roman</vt:lpstr>
      <vt:lpstr>Trebuchet MS</vt:lpstr>
      <vt:lpstr>Office Theme</vt:lpstr>
      <vt:lpstr>Презентация PowerPoint</vt:lpstr>
      <vt:lpstr>Презентация PowerPoint</vt:lpstr>
      <vt:lpstr>Как добраться</vt:lpstr>
      <vt:lpstr>Виллы</vt:lpstr>
      <vt:lpstr>К Вашим услугам на острове</vt:lpstr>
      <vt:lpstr>Гастрономические впечатления</vt:lpstr>
      <vt:lpstr>Soneva Secret</vt:lpstr>
      <vt:lpstr>Свяжитесь с нами</vt:lpstr>
      <vt:lpstr>Остров в деталях</vt:lpstr>
      <vt:lpstr>Карта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Microsoft Office User</cp:lastModifiedBy>
  <cp:revision>21</cp:revision>
  <dcterms:created xsi:type="dcterms:W3CDTF">2026-06-27T08:53:42Z</dcterms:created>
  <dcterms:modified xsi:type="dcterms:W3CDTF">2026-07-10T13:24:10Z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2026-06-24T00:00:00Z</vt:filetime>
  </property>
  <property fmtid="{D5CDD505-2E9C-101B-9397-08002B2CF9AE}" pid="4" name="Creator">
    <vt:lpwstr>Adobe InDesign 21.2 (Macintosh)</vt:lpwstr>
  </property>
  <property fmtid="{D5CDD505-2E9C-101B-9397-08002B2CF9AE}" pid="5" name="LastSaved">
    <vt:filetime>2026-06-27T00:00:00Z</vt:filetime>
  </property>
  <property fmtid="{D5CDD505-2E9C-101B-9397-08002B2CF9AE}" pid="6" name="Producer">
    <vt:lpwstr>macOS Версия 15.7.3 (Выпуск 24G419) Quartz PDFContext</vt:lpwstr>
  </property>
</Properties>
</file>